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b840d3b5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b840d3b5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b840d3b5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b840d3b5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b840d3b5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b840d3b5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b840d3b5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b840d3b5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b840d3b5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b840d3b5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b840d3b5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b840d3b5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b840d3b5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b840d3b5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2f8988c7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8988c7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2f8988c76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f8988c76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2f8988c7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f8988c7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2f8988c7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8988c7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2f8988c7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8988c7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2f8988c76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8988c76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2f8988c76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8988c76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b840d3b5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b840d3b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95125" y="1332750"/>
            <a:ext cx="8520600" cy="20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Screenshots: </a:t>
            </a:r>
            <a:br>
              <a:rPr lang="en"/>
            </a:br>
            <a:br>
              <a:rPr lang="en"/>
            </a:br>
            <a:r>
              <a:rPr lang="en"/>
              <a:t>How to download Pathways of Progress data and calculate distributions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nvSpPr>
        <p:spPr>
          <a:xfrm>
            <a:off x="704850" y="2570625"/>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Number of Students Making Typical or Better Progress</a:t>
            </a:r>
            <a:r>
              <a:rPr lang="en"/>
              <a:t> (i.e., Pathway Achieved is “Typical”, “Above Typical” or “well Above Typical”)</a:t>
            </a:r>
            <a:endParaRPr/>
          </a:p>
        </p:txBody>
      </p:sp>
      <p:sp>
        <p:nvSpPr>
          <p:cNvPr id="133" name="Google Shape;133;p22"/>
          <p:cNvSpPr txBox="1"/>
          <p:nvPr/>
        </p:nvSpPr>
        <p:spPr>
          <a:xfrm>
            <a:off x="704850" y="3879000"/>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Total </a:t>
            </a:r>
            <a:r>
              <a:rPr lang="en"/>
              <a:t>Number of Students with a Pathway Achieved</a:t>
            </a:r>
            <a:endParaRPr/>
          </a:p>
        </p:txBody>
      </p:sp>
      <p:cxnSp>
        <p:nvCxnSpPr>
          <p:cNvPr id="134" name="Google Shape;134;p22"/>
          <p:cNvCxnSpPr/>
          <p:nvPr/>
        </p:nvCxnSpPr>
        <p:spPr>
          <a:xfrm flipH="1" rot="10800000">
            <a:off x="798325" y="3535600"/>
            <a:ext cx="4380000" cy="21300"/>
          </a:xfrm>
          <a:prstGeom prst="straightConnector1">
            <a:avLst/>
          </a:prstGeom>
          <a:noFill/>
          <a:ln cap="flat" cmpd="sng" w="38100">
            <a:solidFill>
              <a:schemeClr val="dk2"/>
            </a:solidFill>
            <a:prstDash val="solid"/>
            <a:round/>
            <a:headEnd len="med" w="med" type="none"/>
            <a:tailEnd len="med" w="med" type="none"/>
          </a:ln>
        </p:spPr>
      </p:cxnSp>
      <p:sp>
        <p:nvSpPr>
          <p:cNvPr id="135" name="Google Shape;135;p22"/>
          <p:cNvSpPr txBox="1"/>
          <p:nvPr/>
        </p:nvSpPr>
        <p:spPr>
          <a:xfrm>
            <a:off x="5882125" y="3236000"/>
            <a:ext cx="27042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 </a:t>
            </a:r>
            <a:r>
              <a:rPr lang="en"/>
              <a:t>of Students Making Typical or Better Progress</a:t>
            </a:r>
            <a:endParaRPr/>
          </a:p>
        </p:txBody>
      </p:sp>
      <p:sp>
        <p:nvSpPr>
          <p:cNvPr id="136" name="Google Shape;136;p22"/>
          <p:cNvSpPr txBox="1"/>
          <p:nvPr/>
        </p:nvSpPr>
        <p:spPr>
          <a:xfrm>
            <a:off x="5377000" y="3309450"/>
            <a:ext cx="402900" cy="5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137" name="Google Shape;137;p22"/>
          <p:cNvSpPr txBox="1"/>
          <p:nvPr/>
        </p:nvSpPr>
        <p:spPr>
          <a:xfrm>
            <a:off x="798325" y="541950"/>
            <a:ext cx="5427000" cy="15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Calculating % of Students Making Typical or Better Progress</a:t>
            </a:r>
            <a:r>
              <a:rPr lang="en"/>
              <a:t> (Pathway Achieved) in Grades 1-3</a:t>
            </a:r>
            <a:br>
              <a:rPr lang="en"/>
            </a:br>
            <a:br>
              <a:rPr lang="en"/>
            </a:br>
            <a:r>
              <a:rPr lang="en"/>
              <a:t>The calculation (see below) is very simple - you simply need to determine what numbers to use for the </a:t>
            </a:r>
            <a:r>
              <a:rPr b="1" lang="en"/>
              <a:t>numerator</a:t>
            </a:r>
            <a:r>
              <a:rPr lang="en"/>
              <a:t> and </a:t>
            </a:r>
            <a:r>
              <a:rPr b="1" lang="en"/>
              <a:t>denominator</a:t>
            </a:r>
            <a:endParaRPr b="1"/>
          </a:p>
        </p:txBody>
      </p:sp>
      <p:cxnSp>
        <p:nvCxnSpPr>
          <p:cNvPr id="138" name="Google Shape;138;p22"/>
          <p:cNvCxnSpPr/>
          <p:nvPr/>
        </p:nvCxnSpPr>
        <p:spPr>
          <a:xfrm flipH="1">
            <a:off x="2015275" y="1676250"/>
            <a:ext cx="2460300" cy="965100"/>
          </a:xfrm>
          <a:prstGeom prst="straightConnector1">
            <a:avLst/>
          </a:prstGeom>
          <a:noFill/>
          <a:ln cap="flat" cmpd="sng" w="19050">
            <a:solidFill>
              <a:srgbClr val="FF0000"/>
            </a:solidFill>
            <a:prstDash val="dash"/>
            <a:round/>
            <a:headEnd len="med" w="med" type="none"/>
            <a:tailEnd len="med" w="med" type="none"/>
          </a:ln>
        </p:spPr>
      </p:cxnSp>
      <p:cxnSp>
        <p:nvCxnSpPr>
          <p:cNvPr id="139" name="Google Shape;139;p22"/>
          <p:cNvCxnSpPr>
            <a:stCxn id="133" idx="1"/>
          </p:cNvCxnSpPr>
          <p:nvPr/>
        </p:nvCxnSpPr>
        <p:spPr>
          <a:xfrm flipH="1" rot="10800000">
            <a:off x="704850" y="1923750"/>
            <a:ext cx="610500" cy="2162100"/>
          </a:xfrm>
          <a:prstGeom prst="curvedConnector4">
            <a:avLst>
              <a:gd fmla="val -39005" name="adj1"/>
              <a:gd fmla="val 77603" name="adj2"/>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23"/>
          <p:cNvPicPr preferRelativeResize="0"/>
          <p:nvPr/>
        </p:nvPicPr>
        <p:blipFill>
          <a:blip r:embed="rId3">
            <a:alphaModFix/>
          </a:blip>
          <a:stretch>
            <a:fillRect/>
          </a:stretch>
        </p:blipFill>
        <p:spPr>
          <a:xfrm>
            <a:off x="226825" y="746300"/>
            <a:ext cx="5328501" cy="4111500"/>
          </a:xfrm>
          <a:prstGeom prst="rect">
            <a:avLst/>
          </a:prstGeom>
          <a:noFill/>
          <a:ln>
            <a:noFill/>
          </a:ln>
        </p:spPr>
      </p:pic>
      <p:sp>
        <p:nvSpPr>
          <p:cNvPr id="145" name="Google Shape;145;p23"/>
          <p:cNvSpPr txBox="1"/>
          <p:nvPr/>
        </p:nvSpPr>
        <p:spPr>
          <a:xfrm>
            <a:off x="5684150" y="1958125"/>
            <a:ext cx="3336300" cy="1955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Filter Pathway Achieved to include only students who have achieved a Pathway (i.e., were assessed at both BOY and MOY).  To do this, uncheck the box by the word Blanks in column AU.</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This is your </a:t>
            </a:r>
            <a:r>
              <a:rPr b="1" lang="en">
                <a:solidFill>
                  <a:schemeClr val="dk1"/>
                </a:solidFill>
              </a:rPr>
              <a:t>denominator</a:t>
            </a:r>
            <a:r>
              <a:rPr lang="en">
                <a:solidFill>
                  <a:schemeClr val="dk1"/>
                </a:solidFill>
              </a:rPr>
              <a:t>. You will see the number on the left at bottom of screen.</a:t>
            </a:r>
            <a:endParaRPr/>
          </a:p>
        </p:txBody>
      </p:sp>
      <p:sp>
        <p:nvSpPr>
          <p:cNvPr id="146" name="Google Shape;146;p23"/>
          <p:cNvSpPr/>
          <p:nvPr/>
        </p:nvSpPr>
        <p:spPr>
          <a:xfrm>
            <a:off x="1092500" y="2779175"/>
            <a:ext cx="1792200" cy="17481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23"/>
          <p:cNvCxnSpPr>
            <a:endCxn id="145" idx="1"/>
          </p:cNvCxnSpPr>
          <p:nvPr/>
        </p:nvCxnSpPr>
        <p:spPr>
          <a:xfrm flipH="1" rot="10800000">
            <a:off x="1993850" y="2935975"/>
            <a:ext cx="3690300" cy="1243200"/>
          </a:xfrm>
          <a:prstGeom prst="straightConnector1">
            <a:avLst/>
          </a:prstGeom>
          <a:noFill/>
          <a:ln cap="flat" cmpd="sng" w="19050">
            <a:solidFill>
              <a:srgbClr val="FF0000"/>
            </a:solidFill>
            <a:prstDash val="dash"/>
            <a:round/>
            <a:headEnd len="med" w="med" type="none"/>
            <a:tailEnd len="med" w="med" type="none"/>
          </a:ln>
        </p:spPr>
      </p:cxnSp>
      <p:cxnSp>
        <p:nvCxnSpPr>
          <p:cNvPr id="148" name="Google Shape;148;p23"/>
          <p:cNvCxnSpPr/>
          <p:nvPr/>
        </p:nvCxnSpPr>
        <p:spPr>
          <a:xfrm flipH="1">
            <a:off x="710725" y="3901150"/>
            <a:ext cx="5451300" cy="859800"/>
          </a:xfrm>
          <a:prstGeom prst="curvedConnector3">
            <a:avLst>
              <a:gd fmla="val 50000" name="adj1"/>
            </a:avLst>
          </a:prstGeom>
          <a:noFill/>
          <a:ln cap="flat" cmpd="sng" w="19050">
            <a:solidFill>
              <a:srgbClr val="FF0000"/>
            </a:solidFill>
            <a:prstDash val="dash"/>
            <a:round/>
            <a:headEnd len="med" w="med" type="none"/>
            <a:tailEnd len="med" w="med" type="none"/>
          </a:ln>
        </p:spPr>
      </p:cxnSp>
      <p:sp>
        <p:nvSpPr>
          <p:cNvPr id="149" name="Google Shape;149;p23"/>
          <p:cNvSpPr/>
          <p:nvPr/>
        </p:nvSpPr>
        <p:spPr>
          <a:xfrm>
            <a:off x="392575" y="4622725"/>
            <a:ext cx="318000" cy="2349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a:off x="173625" y="502375"/>
            <a:ext cx="5510524" cy="4107379"/>
          </a:xfrm>
          <a:prstGeom prst="rect">
            <a:avLst/>
          </a:prstGeom>
          <a:noFill/>
          <a:ln>
            <a:noFill/>
          </a:ln>
        </p:spPr>
      </p:pic>
      <p:sp>
        <p:nvSpPr>
          <p:cNvPr id="155" name="Google Shape;155;p24"/>
          <p:cNvSpPr txBox="1"/>
          <p:nvPr/>
        </p:nvSpPr>
        <p:spPr>
          <a:xfrm>
            <a:off x="5684150" y="1958125"/>
            <a:ext cx="3336300" cy="19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Once the filter has been applied (i.e., after you click “OK”), y</a:t>
            </a:r>
            <a:r>
              <a:rPr lang="en"/>
              <a:t>ou will see the number of students at the left at bottom of screen has been adjusted to reflect this narrowed dataset. This is the number to use for the </a:t>
            </a:r>
            <a:r>
              <a:rPr b="1" lang="en"/>
              <a:t>denominator</a:t>
            </a:r>
            <a:r>
              <a:rPr lang="en"/>
              <a:t>.</a:t>
            </a:r>
            <a:endParaRPr/>
          </a:p>
        </p:txBody>
      </p:sp>
      <p:cxnSp>
        <p:nvCxnSpPr>
          <p:cNvPr id="156" name="Google Shape;156;p24"/>
          <p:cNvCxnSpPr/>
          <p:nvPr/>
        </p:nvCxnSpPr>
        <p:spPr>
          <a:xfrm flipH="1">
            <a:off x="848550" y="3372950"/>
            <a:ext cx="7044300" cy="1145400"/>
          </a:xfrm>
          <a:prstGeom prst="curvedConnector3">
            <a:avLst>
              <a:gd fmla="val 49264" name="adj1"/>
            </a:avLst>
          </a:prstGeom>
          <a:noFill/>
          <a:ln cap="flat" cmpd="sng" w="19050">
            <a:solidFill>
              <a:srgbClr val="FF0000"/>
            </a:solidFill>
            <a:prstDash val="dash"/>
            <a:round/>
            <a:headEnd len="med" w="med" type="none"/>
            <a:tailEnd len="med" w="med" type="none"/>
          </a:ln>
        </p:spPr>
      </p:cxnSp>
      <p:sp>
        <p:nvSpPr>
          <p:cNvPr id="157" name="Google Shape;157;p24"/>
          <p:cNvSpPr/>
          <p:nvPr/>
        </p:nvSpPr>
        <p:spPr>
          <a:xfrm>
            <a:off x="350150" y="4421225"/>
            <a:ext cx="318000" cy="2349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163000" y="534175"/>
            <a:ext cx="5435151" cy="4111524"/>
          </a:xfrm>
          <a:prstGeom prst="rect">
            <a:avLst/>
          </a:prstGeom>
          <a:noFill/>
          <a:ln>
            <a:noFill/>
          </a:ln>
        </p:spPr>
      </p:pic>
      <p:sp>
        <p:nvSpPr>
          <p:cNvPr id="163" name="Google Shape;163;p25"/>
          <p:cNvSpPr txBox="1"/>
          <p:nvPr/>
        </p:nvSpPr>
        <p:spPr>
          <a:xfrm>
            <a:off x="5684150" y="1958125"/>
            <a:ext cx="3336300" cy="19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By filtering </a:t>
            </a:r>
            <a:r>
              <a:rPr lang="en"/>
              <a:t>pathway achieved again to </a:t>
            </a:r>
            <a:r>
              <a:rPr i="1" lang="en"/>
              <a:t>only</a:t>
            </a:r>
            <a:r>
              <a:rPr lang="en"/>
              <a:t> include students who have achieved a pathway that is </a:t>
            </a:r>
            <a:r>
              <a:rPr i="1" lang="en"/>
              <a:t>typical, above typical, or well above typical progress,</a:t>
            </a:r>
            <a:r>
              <a:rPr lang="en"/>
              <a:t> you can narrow down to students who have made typical or better progress,. This is your </a:t>
            </a:r>
            <a:r>
              <a:rPr b="1" lang="en"/>
              <a:t>numer</a:t>
            </a:r>
            <a:r>
              <a:rPr b="1" lang="en"/>
              <a:t>ator</a:t>
            </a:r>
            <a:r>
              <a:rPr lang="en"/>
              <a:t>.</a:t>
            </a:r>
            <a:endParaRPr/>
          </a:p>
        </p:txBody>
      </p:sp>
      <p:sp>
        <p:nvSpPr>
          <p:cNvPr id="164" name="Google Shape;164;p25"/>
          <p:cNvSpPr/>
          <p:nvPr/>
        </p:nvSpPr>
        <p:spPr>
          <a:xfrm>
            <a:off x="1092500" y="2779175"/>
            <a:ext cx="1792200" cy="17481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 name="Google Shape;165;p25"/>
          <p:cNvCxnSpPr>
            <a:endCxn id="163" idx="1"/>
          </p:cNvCxnSpPr>
          <p:nvPr/>
        </p:nvCxnSpPr>
        <p:spPr>
          <a:xfrm flipH="1" rot="10800000">
            <a:off x="1993850" y="2935975"/>
            <a:ext cx="3690300" cy="12432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6"/>
          <p:cNvSpPr txBox="1"/>
          <p:nvPr/>
        </p:nvSpPr>
        <p:spPr>
          <a:xfrm>
            <a:off x="5684150" y="1958125"/>
            <a:ext cx="3336300" cy="19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Once the filter has been applied (i.e., after you click “OK”), you will see the number of students at the left at bottom of screen has been adjusted to reflect this narrowed dataset. This is the number to use for the</a:t>
            </a:r>
            <a:r>
              <a:rPr lang="en"/>
              <a:t> </a:t>
            </a:r>
            <a:r>
              <a:rPr b="1" lang="en"/>
              <a:t>numerator</a:t>
            </a:r>
            <a:r>
              <a:rPr lang="en"/>
              <a:t>.</a:t>
            </a:r>
            <a:endParaRPr/>
          </a:p>
        </p:txBody>
      </p:sp>
      <p:pic>
        <p:nvPicPr>
          <p:cNvPr id="171" name="Google Shape;171;p26"/>
          <p:cNvPicPr preferRelativeResize="0"/>
          <p:nvPr/>
        </p:nvPicPr>
        <p:blipFill>
          <a:blip r:embed="rId3">
            <a:alphaModFix/>
          </a:blip>
          <a:stretch>
            <a:fillRect/>
          </a:stretch>
        </p:blipFill>
        <p:spPr>
          <a:xfrm>
            <a:off x="216025" y="597825"/>
            <a:ext cx="5379352" cy="4059495"/>
          </a:xfrm>
          <a:prstGeom prst="rect">
            <a:avLst/>
          </a:prstGeom>
          <a:noFill/>
          <a:ln>
            <a:noFill/>
          </a:ln>
        </p:spPr>
      </p:pic>
      <p:cxnSp>
        <p:nvCxnSpPr>
          <p:cNvPr id="172" name="Google Shape;172;p26"/>
          <p:cNvCxnSpPr/>
          <p:nvPr/>
        </p:nvCxnSpPr>
        <p:spPr>
          <a:xfrm flipH="1">
            <a:off x="848550" y="3372950"/>
            <a:ext cx="7044300" cy="1145400"/>
          </a:xfrm>
          <a:prstGeom prst="curvedConnector3">
            <a:avLst>
              <a:gd fmla="val 49264" name="adj1"/>
            </a:avLst>
          </a:prstGeom>
          <a:noFill/>
          <a:ln cap="flat" cmpd="sng" w="19050">
            <a:solidFill>
              <a:srgbClr val="FF0000"/>
            </a:solidFill>
            <a:prstDash val="dash"/>
            <a:round/>
            <a:headEnd len="med" w="med" type="none"/>
            <a:tailEnd len="med" w="med" type="none"/>
          </a:ln>
        </p:spPr>
      </p:cxnSp>
      <p:sp>
        <p:nvSpPr>
          <p:cNvPr id="173" name="Google Shape;173;p26"/>
          <p:cNvSpPr/>
          <p:nvPr/>
        </p:nvSpPr>
        <p:spPr>
          <a:xfrm>
            <a:off x="350150" y="4421225"/>
            <a:ext cx="318000" cy="2349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nvSpPr>
        <p:spPr>
          <a:xfrm>
            <a:off x="704850" y="1275225"/>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Number of Students Making Typical or Better Progress (i.e., Pathway Achieved is “Typical”, “Above Typical” or “well Above Typical”)</a:t>
            </a:r>
            <a:endParaRPr/>
          </a:p>
        </p:txBody>
      </p:sp>
      <p:sp>
        <p:nvSpPr>
          <p:cNvPr id="179" name="Google Shape;179;p27"/>
          <p:cNvSpPr txBox="1"/>
          <p:nvPr/>
        </p:nvSpPr>
        <p:spPr>
          <a:xfrm>
            <a:off x="704850" y="2583600"/>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Total Number of Students with a Pathway Achieved</a:t>
            </a:r>
            <a:endParaRPr/>
          </a:p>
        </p:txBody>
      </p:sp>
      <p:cxnSp>
        <p:nvCxnSpPr>
          <p:cNvPr id="180" name="Google Shape;180;p27"/>
          <p:cNvCxnSpPr/>
          <p:nvPr/>
        </p:nvCxnSpPr>
        <p:spPr>
          <a:xfrm flipH="1" rot="10800000">
            <a:off x="798325" y="2240200"/>
            <a:ext cx="4380000" cy="21300"/>
          </a:xfrm>
          <a:prstGeom prst="straightConnector1">
            <a:avLst/>
          </a:prstGeom>
          <a:noFill/>
          <a:ln cap="flat" cmpd="sng" w="38100">
            <a:solidFill>
              <a:schemeClr val="dk2"/>
            </a:solidFill>
            <a:prstDash val="solid"/>
            <a:round/>
            <a:headEnd len="med" w="med" type="none"/>
            <a:tailEnd len="med" w="med" type="none"/>
          </a:ln>
        </p:spPr>
      </p:cxnSp>
      <p:sp>
        <p:nvSpPr>
          <p:cNvPr id="181" name="Google Shape;181;p27"/>
          <p:cNvSpPr txBox="1"/>
          <p:nvPr/>
        </p:nvSpPr>
        <p:spPr>
          <a:xfrm>
            <a:off x="5882125" y="1940600"/>
            <a:ext cx="27042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of Students Making Typical or Better Progress in grades 1-3</a:t>
            </a:r>
            <a:endParaRPr/>
          </a:p>
        </p:txBody>
      </p:sp>
      <p:sp>
        <p:nvSpPr>
          <p:cNvPr id="182" name="Google Shape;182;p27"/>
          <p:cNvSpPr txBox="1"/>
          <p:nvPr/>
        </p:nvSpPr>
        <p:spPr>
          <a:xfrm>
            <a:off x="5377000" y="2014050"/>
            <a:ext cx="402900" cy="5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183" name="Google Shape;183;p27"/>
          <p:cNvSpPr txBox="1"/>
          <p:nvPr/>
        </p:nvSpPr>
        <p:spPr>
          <a:xfrm>
            <a:off x="798325" y="541950"/>
            <a:ext cx="54270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Calculating % of Students Making Typical or Better Progress</a:t>
            </a:r>
            <a:r>
              <a:rPr lang="en"/>
              <a:t> (Pathway Achieved) in Grades 1-3</a:t>
            </a:r>
            <a:br>
              <a:rPr lang="en"/>
            </a:br>
            <a:br>
              <a:rPr lang="en"/>
            </a:br>
            <a:endParaRPr b="1"/>
          </a:p>
        </p:txBody>
      </p:sp>
      <p:sp>
        <p:nvSpPr>
          <p:cNvPr id="184" name="Google Shape;184;p27"/>
          <p:cNvSpPr txBox="1"/>
          <p:nvPr/>
        </p:nvSpPr>
        <p:spPr>
          <a:xfrm>
            <a:off x="2487225" y="3515650"/>
            <a:ext cx="7164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4,799</a:t>
            </a:r>
            <a:endParaRPr/>
          </a:p>
        </p:txBody>
      </p:sp>
      <p:sp>
        <p:nvSpPr>
          <p:cNvPr id="185" name="Google Shape;185;p27"/>
          <p:cNvSpPr txBox="1"/>
          <p:nvPr/>
        </p:nvSpPr>
        <p:spPr>
          <a:xfrm>
            <a:off x="2487225" y="4145300"/>
            <a:ext cx="8544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6,952</a:t>
            </a:r>
            <a:endParaRPr/>
          </a:p>
        </p:txBody>
      </p:sp>
      <p:cxnSp>
        <p:nvCxnSpPr>
          <p:cNvPr id="186" name="Google Shape;186;p27"/>
          <p:cNvCxnSpPr/>
          <p:nvPr/>
        </p:nvCxnSpPr>
        <p:spPr>
          <a:xfrm flipH="1" rot="10800000">
            <a:off x="2398525" y="3998800"/>
            <a:ext cx="951600" cy="15300"/>
          </a:xfrm>
          <a:prstGeom prst="straightConnector1">
            <a:avLst/>
          </a:prstGeom>
          <a:noFill/>
          <a:ln cap="flat" cmpd="sng" w="38100">
            <a:solidFill>
              <a:schemeClr val="dk2"/>
            </a:solidFill>
            <a:prstDash val="solid"/>
            <a:round/>
            <a:headEnd len="med" w="med" type="none"/>
            <a:tailEnd len="med" w="med" type="none"/>
          </a:ln>
        </p:spPr>
      </p:cxnSp>
      <p:sp>
        <p:nvSpPr>
          <p:cNvPr id="187" name="Google Shape;187;p27"/>
          <p:cNvSpPr txBox="1"/>
          <p:nvPr/>
        </p:nvSpPr>
        <p:spPr>
          <a:xfrm>
            <a:off x="6624500" y="3780400"/>
            <a:ext cx="9516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69.03%</a:t>
            </a:r>
            <a:endParaRPr/>
          </a:p>
        </p:txBody>
      </p:sp>
      <p:sp>
        <p:nvSpPr>
          <p:cNvPr id="188" name="Google Shape;188;p27"/>
          <p:cNvSpPr txBox="1"/>
          <p:nvPr/>
        </p:nvSpPr>
        <p:spPr>
          <a:xfrm>
            <a:off x="5377000" y="3766650"/>
            <a:ext cx="402900" cy="5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189" name="Google Shape;189;p27"/>
          <p:cNvSpPr txBox="1"/>
          <p:nvPr/>
        </p:nvSpPr>
        <p:spPr>
          <a:xfrm>
            <a:off x="7335525" y="3766650"/>
            <a:ext cx="13578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UGG at MOY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8"/>
          <p:cNvSpPr txBox="1"/>
          <p:nvPr/>
        </p:nvSpPr>
        <p:spPr>
          <a:xfrm>
            <a:off x="704850" y="1275225"/>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rPr>
              <a:t>Number of Students Making Typical or Better Progress (i.e., Pathway Achieved is “Typical”, “Above Typical” or “well Above Typical”)</a:t>
            </a:r>
            <a:endParaRPr>
              <a:solidFill>
                <a:srgbClr val="B7B7B7"/>
              </a:solidFill>
            </a:endParaRPr>
          </a:p>
        </p:txBody>
      </p:sp>
      <p:sp>
        <p:nvSpPr>
          <p:cNvPr id="195" name="Google Shape;195;p28"/>
          <p:cNvSpPr txBox="1"/>
          <p:nvPr/>
        </p:nvSpPr>
        <p:spPr>
          <a:xfrm>
            <a:off x="704850" y="2583600"/>
            <a:ext cx="45603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Total Number of Students with a Pathway Achieved</a:t>
            </a:r>
            <a:endParaRPr>
              <a:solidFill>
                <a:srgbClr val="999999"/>
              </a:solidFill>
            </a:endParaRPr>
          </a:p>
        </p:txBody>
      </p:sp>
      <p:cxnSp>
        <p:nvCxnSpPr>
          <p:cNvPr id="196" name="Google Shape;196;p28"/>
          <p:cNvCxnSpPr/>
          <p:nvPr/>
        </p:nvCxnSpPr>
        <p:spPr>
          <a:xfrm flipH="1" rot="10800000">
            <a:off x="798325" y="2240200"/>
            <a:ext cx="4380000" cy="21300"/>
          </a:xfrm>
          <a:prstGeom prst="straightConnector1">
            <a:avLst/>
          </a:prstGeom>
          <a:noFill/>
          <a:ln cap="flat" cmpd="sng" w="38100">
            <a:solidFill>
              <a:schemeClr val="dk2"/>
            </a:solidFill>
            <a:prstDash val="solid"/>
            <a:round/>
            <a:headEnd len="med" w="med" type="none"/>
            <a:tailEnd len="med" w="med" type="none"/>
          </a:ln>
        </p:spPr>
      </p:cxnSp>
      <p:sp>
        <p:nvSpPr>
          <p:cNvPr id="197" name="Google Shape;197;p28"/>
          <p:cNvSpPr txBox="1"/>
          <p:nvPr/>
        </p:nvSpPr>
        <p:spPr>
          <a:xfrm>
            <a:off x="5882125" y="1940600"/>
            <a:ext cx="27042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rPr>
              <a:t>% of Students Making Typical or Better Progress</a:t>
            </a:r>
            <a:endParaRPr>
              <a:solidFill>
                <a:srgbClr val="B7B7B7"/>
              </a:solidFill>
            </a:endParaRPr>
          </a:p>
        </p:txBody>
      </p:sp>
      <p:sp>
        <p:nvSpPr>
          <p:cNvPr id="198" name="Google Shape;198;p28"/>
          <p:cNvSpPr txBox="1"/>
          <p:nvPr/>
        </p:nvSpPr>
        <p:spPr>
          <a:xfrm>
            <a:off x="5377000" y="2014050"/>
            <a:ext cx="402900" cy="5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199" name="Google Shape;199;p28"/>
          <p:cNvSpPr txBox="1"/>
          <p:nvPr/>
        </p:nvSpPr>
        <p:spPr>
          <a:xfrm>
            <a:off x="798325" y="541950"/>
            <a:ext cx="54270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Calculating % of Students Making Typical or Better Progress</a:t>
            </a:r>
            <a:r>
              <a:rPr lang="en"/>
              <a:t> (Pathway Achieved) in Grades 1-3</a:t>
            </a:r>
            <a:br>
              <a:rPr lang="en"/>
            </a:br>
            <a:br>
              <a:rPr lang="en"/>
            </a:br>
            <a:endParaRPr b="1"/>
          </a:p>
        </p:txBody>
      </p:sp>
      <p:sp>
        <p:nvSpPr>
          <p:cNvPr id="200" name="Google Shape;200;p28"/>
          <p:cNvSpPr txBox="1"/>
          <p:nvPr/>
        </p:nvSpPr>
        <p:spPr>
          <a:xfrm>
            <a:off x="2487225" y="3515650"/>
            <a:ext cx="7164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4,799</a:t>
            </a:r>
            <a:endParaRPr/>
          </a:p>
        </p:txBody>
      </p:sp>
      <p:sp>
        <p:nvSpPr>
          <p:cNvPr id="201" name="Google Shape;201;p28"/>
          <p:cNvSpPr txBox="1"/>
          <p:nvPr/>
        </p:nvSpPr>
        <p:spPr>
          <a:xfrm>
            <a:off x="2487225" y="4145300"/>
            <a:ext cx="8544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6,952</a:t>
            </a:r>
            <a:endParaRPr/>
          </a:p>
        </p:txBody>
      </p:sp>
      <p:cxnSp>
        <p:nvCxnSpPr>
          <p:cNvPr id="202" name="Google Shape;202;p28"/>
          <p:cNvCxnSpPr/>
          <p:nvPr/>
        </p:nvCxnSpPr>
        <p:spPr>
          <a:xfrm flipH="1" rot="10800000">
            <a:off x="2398525" y="3998800"/>
            <a:ext cx="951600" cy="15300"/>
          </a:xfrm>
          <a:prstGeom prst="straightConnector1">
            <a:avLst/>
          </a:prstGeom>
          <a:noFill/>
          <a:ln cap="flat" cmpd="sng" w="38100">
            <a:solidFill>
              <a:schemeClr val="dk2"/>
            </a:solidFill>
            <a:prstDash val="solid"/>
            <a:round/>
            <a:headEnd len="med" w="med" type="none"/>
            <a:tailEnd len="med" w="med" type="none"/>
          </a:ln>
        </p:spPr>
      </p:cxnSp>
      <p:sp>
        <p:nvSpPr>
          <p:cNvPr id="203" name="Google Shape;203;p28"/>
          <p:cNvSpPr txBox="1"/>
          <p:nvPr/>
        </p:nvSpPr>
        <p:spPr>
          <a:xfrm>
            <a:off x="6624500" y="3780400"/>
            <a:ext cx="9516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69.03%</a:t>
            </a:r>
            <a:endParaRPr/>
          </a:p>
        </p:txBody>
      </p:sp>
      <p:sp>
        <p:nvSpPr>
          <p:cNvPr id="204" name="Google Shape;204;p28"/>
          <p:cNvSpPr txBox="1"/>
          <p:nvPr/>
        </p:nvSpPr>
        <p:spPr>
          <a:xfrm>
            <a:off x="5377000" y="3766650"/>
            <a:ext cx="402900" cy="5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205" name="Google Shape;205;p28"/>
          <p:cNvSpPr/>
          <p:nvPr/>
        </p:nvSpPr>
        <p:spPr>
          <a:xfrm>
            <a:off x="6624500" y="3780400"/>
            <a:ext cx="854400" cy="4137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28"/>
          <p:cNvCxnSpPr/>
          <p:nvPr/>
        </p:nvCxnSpPr>
        <p:spPr>
          <a:xfrm>
            <a:off x="4019550" y="3054925"/>
            <a:ext cx="2604900" cy="943800"/>
          </a:xfrm>
          <a:prstGeom prst="straightConnector1">
            <a:avLst/>
          </a:prstGeom>
          <a:noFill/>
          <a:ln cap="flat" cmpd="sng" w="19050">
            <a:solidFill>
              <a:srgbClr val="FF0000"/>
            </a:solidFill>
            <a:prstDash val="dash"/>
            <a:round/>
            <a:headEnd len="med" w="med" type="none"/>
            <a:tailEnd len="med" w="med" type="none"/>
          </a:ln>
        </p:spPr>
      </p:cxnSp>
      <p:sp>
        <p:nvSpPr>
          <p:cNvPr id="207" name="Google Shape;207;p28"/>
          <p:cNvSpPr txBox="1"/>
          <p:nvPr/>
        </p:nvSpPr>
        <p:spPr>
          <a:xfrm>
            <a:off x="1750050" y="1973200"/>
            <a:ext cx="2927100" cy="1542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District is on Track to Meet UGG (60%) by End of Year </a:t>
            </a:r>
            <a:endParaRPr sz="24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52400" y="152400"/>
            <a:ext cx="4095178" cy="4838699"/>
          </a:xfrm>
          <a:prstGeom prst="rect">
            <a:avLst/>
          </a:prstGeom>
          <a:noFill/>
          <a:ln>
            <a:noFill/>
          </a:ln>
        </p:spPr>
      </p:pic>
      <p:grpSp>
        <p:nvGrpSpPr>
          <p:cNvPr id="60" name="Google Shape;60;p14"/>
          <p:cNvGrpSpPr/>
          <p:nvPr/>
        </p:nvGrpSpPr>
        <p:grpSpPr>
          <a:xfrm>
            <a:off x="180725" y="2497650"/>
            <a:ext cx="4893300" cy="2391000"/>
            <a:chOff x="180725" y="2497650"/>
            <a:chExt cx="4893300" cy="2391000"/>
          </a:xfrm>
        </p:grpSpPr>
        <p:sp>
          <p:nvSpPr>
            <p:cNvPr id="61" name="Google Shape;61;p14"/>
            <p:cNvSpPr/>
            <p:nvPr/>
          </p:nvSpPr>
          <p:spPr>
            <a:xfrm>
              <a:off x="180725" y="2998050"/>
              <a:ext cx="4066800" cy="18906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14"/>
            <p:cNvCxnSpPr>
              <a:stCxn id="61" idx="3"/>
            </p:cNvCxnSpPr>
            <p:nvPr/>
          </p:nvCxnSpPr>
          <p:spPr>
            <a:xfrm flipH="1" rot="10800000">
              <a:off x="4247525" y="2497650"/>
              <a:ext cx="826500" cy="1445700"/>
            </a:xfrm>
            <a:prstGeom prst="straightConnector1">
              <a:avLst/>
            </a:prstGeom>
            <a:noFill/>
            <a:ln cap="flat" cmpd="sng" w="19050">
              <a:solidFill>
                <a:srgbClr val="FF0000"/>
              </a:solidFill>
              <a:prstDash val="dash"/>
              <a:round/>
              <a:headEnd len="med" w="med" type="none"/>
              <a:tailEnd len="med" w="med" type="none"/>
            </a:ln>
          </p:spPr>
        </p:cxnSp>
      </p:grpSp>
      <p:sp>
        <p:nvSpPr>
          <p:cNvPr id="63" name="Google Shape;63;p14"/>
          <p:cNvSpPr txBox="1"/>
          <p:nvPr/>
        </p:nvSpPr>
        <p:spPr>
          <a:xfrm>
            <a:off x="5379825" y="1885950"/>
            <a:ext cx="3336300" cy="9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Under “view my data”, scroll down to last option “access raw data”, and click on the icon to “download your data”</a:t>
            </a:r>
            <a:br>
              <a:rPr lang="en"/>
            </a:br>
            <a:br>
              <a:rPr lang="en"/>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nvSpPr>
        <p:spPr>
          <a:xfrm>
            <a:off x="5131075" y="2007600"/>
            <a:ext cx="3510600" cy="11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Select the desired dataset from the options on the left. Make sure to request 18-19 MOY data to get a current dataset for Pathways of Progress.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Grades, select 1-3</a:t>
            </a:r>
            <a:endParaRPr/>
          </a:p>
        </p:txBody>
      </p:sp>
      <p:grpSp>
        <p:nvGrpSpPr>
          <p:cNvPr id="69" name="Google Shape;69;p15"/>
          <p:cNvGrpSpPr/>
          <p:nvPr/>
        </p:nvGrpSpPr>
        <p:grpSpPr>
          <a:xfrm>
            <a:off x="152400" y="152400"/>
            <a:ext cx="3880215" cy="4838701"/>
            <a:chOff x="152400" y="152400"/>
            <a:chExt cx="3880215" cy="4838701"/>
          </a:xfrm>
        </p:grpSpPr>
        <p:pic>
          <p:nvPicPr>
            <p:cNvPr id="70" name="Google Shape;70;p15"/>
            <p:cNvPicPr preferRelativeResize="0"/>
            <p:nvPr/>
          </p:nvPicPr>
          <p:blipFill>
            <a:blip r:embed="rId3">
              <a:alphaModFix/>
            </a:blip>
            <a:stretch>
              <a:fillRect/>
            </a:stretch>
          </p:blipFill>
          <p:spPr>
            <a:xfrm>
              <a:off x="152400" y="152400"/>
              <a:ext cx="3880215" cy="4838701"/>
            </a:xfrm>
            <a:prstGeom prst="rect">
              <a:avLst/>
            </a:prstGeom>
            <a:noFill/>
            <a:ln>
              <a:noFill/>
            </a:ln>
          </p:spPr>
        </p:pic>
        <p:sp>
          <p:nvSpPr>
            <p:cNvPr id="71" name="Google Shape;71;p15"/>
            <p:cNvSpPr txBox="1"/>
            <p:nvPr/>
          </p:nvSpPr>
          <p:spPr>
            <a:xfrm>
              <a:off x="843425" y="1903475"/>
              <a:ext cx="967800" cy="193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5"/>
          <p:cNvGrpSpPr/>
          <p:nvPr/>
        </p:nvGrpSpPr>
        <p:grpSpPr>
          <a:xfrm>
            <a:off x="649835" y="2571696"/>
            <a:ext cx="4481457" cy="1702720"/>
            <a:chOff x="180725" y="-2757150"/>
            <a:chExt cx="6836700" cy="7645800"/>
          </a:xfrm>
        </p:grpSpPr>
        <p:sp>
          <p:nvSpPr>
            <p:cNvPr id="73" name="Google Shape;73;p15"/>
            <p:cNvSpPr/>
            <p:nvPr/>
          </p:nvSpPr>
          <p:spPr>
            <a:xfrm>
              <a:off x="180725" y="2998050"/>
              <a:ext cx="4066800" cy="18906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5"/>
            <p:cNvCxnSpPr>
              <a:stCxn id="73" idx="3"/>
              <a:endCxn id="68" idx="1"/>
            </p:cNvCxnSpPr>
            <p:nvPr/>
          </p:nvCxnSpPr>
          <p:spPr>
            <a:xfrm flipH="1" rot="10800000">
              <a:off x="4247525" y="-2757150"/>
              <a:ext cx="2769900" cy="6700500"/>
            </a:xfrm>
            <a:prstGeom prst="straightConnector1">
              <a:avLst/>
            </a:prstGeom>
            <a:noFill/>
            <a:ln cap="flat" cmpd="sng" w="19050">
              <a:solidFill>
                <a:srgbClr val="FF0000"/>
              </a:solidFill>
              <a:prstDash val="dash"/>
              <a:round/>
              <a:headEnd len="med" w="med" type="none"/>
              <a:tailEnd len="med" w="med" type="none"/>
            </a:ln>
          </p:spPr>
        </p:cxnSp>
      </p:grpSp>
      <p:cxnSp>
        <p:nvCxnSpPr>
          <p:cNvPr id="75" name="Google Shape;75;p15"/>
          <p:cNvCxnSpPr/>
          <p:nvPr/>
        </p:nvCxnSpPr>
        <p:spPr>
          <a:xfrm>
            <a:off x="3170725" y="2895525"/>
            <a:ext cx="2011200" cy="3651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nvSpPr>
        <p:spPr>
          <a:xfrm>
            <a:off x="5379975" y="1818163"/>
            <a:ext cx="3336300" cy="16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Once download is complete, open resulting file</a:t>
            </a:r>
            <a:endParaRPr/>
          </a:p>
          <a:p>
            <a:pPr indent="0" lvl="0" marL="0" rtl="0" algn="l">
              <a:spcBef>
                <a:spcPts val="0"/>
              </a:spcBef>
              <a:spcAft>
                <a:spcPts val="0"/>
              </a:spcAft>
              <a:buNone/>
            </a:pPr>
            <a:r>
              <a:rPr lang="en"/>
              <a:t> </a:t>
            </a:r>
            <a:br>
              <a:rPr lang="en"/>
            </a:br>
            <a:r>
              <a:rPr lang="en"/>
              <a:t>(.csv format, should open in Excel)</a:t>
            </a:r>
            <a:endParaRPr/>
          </a:p>
        </p:txBody>
      </p:sp>
      <p:pic>
        <p:nvPicPr>
          <p:cNvPr id="81" name="Google Shape;81;p16"/>
          <p:cNvPicPr preferRelativeResize="0"/>
          <p:nvPr/>
        </p:nvPicPr>
        <p:blipFill>
          <a:blip r:embed="rId3">
            <a:alphaModFix/>
          </a:blip>
          <a:stretch>
            <a:fillRect/>
          </a:stretch>
        </p:blipFill>
        <p:spPr>
          <a:xfrm>
            <a:off x="120350" y="1024075"/>
            <a:ext cx="5102825" cy="3228565"/>
          </a:xfrm>
          <a:prstGeom prst="rect">
            <a:avLst/>
          </a:prstGeom>
          <a:noFill/>
          <a:ln>
            <a:noFill/>
          </a:ln>
        </p:spPr>
      </p:pic>
      <p:grpSp>
        <p:nvGrpSpPr>
          <p:cNvPr id="82" name="Google Shape;82;p16"/>
          <p:cNvGrpSpPr/>
          <p:nvPr/>
        </p:nvGrpSpPr>
        <p:grpSpPr>
          <a:xfrm>
            <a:off x="96774" y="2638440"/>
            <a:ext cx="5283222" cy="1614196"/>
            <a:chOff x="180728" y="-2359666"/>
            <a:chExt cx="8238300" cy="7248300"/>
          </a:xfrm>
        </p:grpSpPr>
        <p:sp>
          <p:nvSpPr>
            <p:cNvPr id="83" name="Google Shape;83;p16"/>
            <p:cNvSpPr/>
            <p:nvPr/>
          </p:nvSpPr>
          <p:spPr>
            <a:xfrm>
              <a:off x="180728" y="2998034"/>
              <a:ext cx="2501100" cy="18906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 name="Google Shape;84;p16"/>
            <p:cNvCxnSpPr>
              <a:stCxn id="83" idx="3"/>
              <a:endCxn id="80" idx="1"/>
            </p:cNvCxnSpPr>
            <p:nvPr/>
          </p:nvCxnSpPr>
          <p:spPr>
            <a:xfrm flipH="1" rot="10800000">
              <a:off x="2681828" y="-2359666"/>
              <a:ext cx="5737200" cy="6303000"/>
            </a:xfrm>
            <a:prstGeom prst="straightConnector1">
              <a:avLst/>
            </a:prstGeom>
            <a:noFill/>
            <a:ln cap="flat" cmpd="sng" w="19050">
              <a:solidFill>
                <a:srgbClr val="FF0000"/>
              </a:solidFill>
              <a:prstDash val="dash"/>
              <a:round/>
              <a:headEnd len="med" w="med" type="none"/>
              <a:tailEnd len="med" w="med"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203225" y="916747"/>
            <a:ext cx="5102776" cy="3310015"/>
          </a:xfrm>
          <a:prstGeom prst="rect">
            <a:avLst/>
          </a:prstGeom>
          <a:noFill/>
          <a:ln>
            <a:noFill/>
          </a:ln>
        </p:spPr>
      </p:pic>
      <p:sp>
        <p:nvSpPr>
          <p:cNvPr id="90" name="Google Shape;90;p17"/>
          <p:cNvSpPr txBox="1"/>
          <p:nvPr/>
        </p:nvSpPr>
        <p:spPr>
          <a:xfrm>
            <a:off x="5407625" y="1024075"/>
            <a:ext cx="3336300" cy="16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If you wish to spend time scanning through columns, you may find it helpful to wrap the text so that the column field names are legible. To do so, highlight the row/cells, and click “wrap text” from the menu above.</a:t>
            </a:r>
            <a:endParaRPr/>
          </a:p>
        </p:txBody>
      </p:sp>
      <p:grpSp>
        <p:nvGrpSpPr>
          <p:cNvPr id="91" name="Google Shape;91;p17"/>
          <p:cNvGrpSpPr/>
          <p:nvPr/>
        </p:nvGrpSpPr>
        <p:grpSpPr>
          <a:xfrm>
            <a:off x="203228" y="1024075"/>
            <a:ext cx="5102760" cy="1132637"/>
            <a:chOff x="180053" y="1156625"/>
            <a:chExt cx="5102760" cy="1132637"/>
          </a:xfrm>
        </p:grpSpPr>
        <p:sp>
          <p:nvSpPr>
            <p:cNvPr id="92" name="Google Shape;92;p17"/>
            <p:cNvSpPr/>
            <p:nvPr/>
          </p:nvSpPr>
          <p:spPr>
            <a:xfrm>
              <a:off x="180053" y="1868225"/>
              <a:ext cx="5102760" cy="421037"/>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2544675" y="1156625"/>
              <a:ext cx="594000" cy="2976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17"/>
            <p:cNvCxnSpPr>
              <a:endCxn id="93" idx="2"/>
            </p:cNvCxnSpPr>
            <p:nvPr/>
          </p:nvCxnSpPr>
          <p:spPr>
            <a:xfrm flipH="1" rot="10800000">
              <a:off x="2634675" y="1454225"/>
              <a:ext cx="207000" cy="414000"/>
            </a:xfrm>
            <a:prstGeom prst="straightConnector1">
              <a:avLst/>
            </a:prstGeom>
            <a:noFill/>
            <a:ln cap="flat" cmpd="sng" w="19050">
              <a:solidFill>
                <a:srgbClr val="FF0000"/>
              </a:solidFill>
              <a:prstDash val="dash"/>
              <a:round/>
              <a:headEnd len="med" w="med" type="none"/>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152400" y="972765"/>
            <a:ext cx="5448800" cy="3546245"/>
          </a:xfrm>
          <a:prstGeom prst="rect">
            <a:avLst/>
          </a:prstGeom>
          <a:noFill/>
          <a:ln>
            <a:noFill/>
          </a:ln>
        </p:spPr>
      </p:pic>
      <p:sp>
        <p:nvSpPr>
          <p:cNvPr id="100" name="Google Shape;100;p18"/>
          <p:cNvSpPr txBox="1"/>
          <p:nvPr/>
        </p:nvSpPr>
        <p:spPr>
          <a:xfrm>
            <a:off x="5601200" y="1941050"/>
            <a:ext cx="3336300" cy="11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row height should now have expanded, and the text should have wrapped, making it easier to read the names in the column headers.</a:t>
            </a:r>
            <a:endParaRPr/>
          </a:p>
        </p:txBody>
      </p:sp>
      <p:sp>
        <p:nvSpPr>
          <p:cNvPr id="101" name="Google Shape;101;p18"/>
          <p:cNvSpPr/>
          <p:nvPr/>
        </p:nvSpPr>
        <p:spPr>
          <a:xfrm>
            <a:off x="317900" y="2160175"/>
            <a:ext cx="5283300" cy="8094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200950" y="890650"/>
            <a:ext cx="5239926" cy="3383874"/>
          </a:xfrm>
          <a:prstGeom prst="rect">
            <a:avLst/>
          </a:prstGeom>
          <a:noFill/>
          <a:ln>
            <a:noFill/>
          </a:ln>
        </p:spPr>
      </p:pic>
      <p:sp>
        <p:nvSpPr>
          <p:cNvPr id="107" name="Google Shape;107;p19"/>
          <p:cNvSpPr txBox="1"/>
          <p:nvPr/>
        </p:nvSpPr>
        <p:spPr>
          <a:xfrm>
            <a:off x="5545900" y="1853675"/>
            <a:ext cx="3336300" cy="11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Since this is a “quick-and-dirty” calculation, we will use a simple “filter” function to assemble data for the pathways calculations.</a:t>
            </a:r>
            <a:endParaRPr/>
          </a:p>
        </p:txBody>
      </p:sp>
      <p:sp>
        <p:nvSpPr>
          <p:cNvPr id="108" name="Google Shape;108;p19"/>
          <p:cNvSpPr/>
          <p:nvPr/>
        </p:nvSpPr>
        <p:spPr>
          <a:xfrm>
            <a:off x="2502275" y="1010975"/>
            <a:ext cx="386700" cy="4500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19"/>
          <p:cNvCxnSpPr>
            <a:stCxn id="108" idx="3"/>
            <a:endCxn id="107" idx="1"/>
          </p:cNvCxnSpPr>
          <p:nvPr/>
        </p:nvCxnSpPr>
        <p:spPr>
          <a:xfrm>
            <a:off x="2888975" y="1235975"/>
            <a:ext cx="2656800" cy="11706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300875" y="882125"/>
            <a:ext cx="5309473" cy="3445426"/>
          </a:xfrm>
          <a:prstGeom prst="rect">
            <a:avLst/>
          </a:prstGeom>
          <a:noFill/>
          <a:ln>
            <a:noFill/>
          </a:ln>
        </p:spPr>
      </p:pic>
      <p:sp>
        <p:nvSpPr>
          <p:cNvPr id="115" name="Google Shape;115;p20"/>
          <p:cNvSpPr txBox="1"/>
          <p:nvPr/>
        </p:nvSpPr>
        <p:spPr>
          <a:xfrm>
            <a:off x="5684150" y="1958125"/>
            <a:ext cx="3336300" cy="17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You will use the drop-down filters to narrow the data to the desired range. Scroll to the right to the only columns you will need: </a:t>
            </a:r>
            <a:r>
              <a:rPr b="1" lang="en"/>
              <a:t>Assessment Grade</a:t>
            </a:r>
            <a:r>
              <a:rPr lang="en"/>
              <a:t> and </a:t>
            </a:r>
            <a:r>
              <a:rPr b="1" lang="en"/>
              <a:t>Pathway Achieved - Composite Score</a:t>
            </a:r>
            <a:r>
              <a:rPr lang="en"/>
              <a:t>.</a:t>
            </a:r>
            <a:endParaRPr/>
          </a:p>
        </p:txBody>
      </p:sp>
      <p:sp>
        <p:nvSpPr>
          <p:cNvPr id="116" name="Google Shape;116;p20"/>
          <p:cNvSpPr/>
          <p:nvPr/>
        </p:nvSpPr>
        <p:spPr>
          <a:xfrm>
            <a:off x="1535975" y="1803500"/>
            <a:ext cx="447300" cy="25770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20"/>
          <p:cNvCxnSpPr>
            <a:stCxn id="118" idx="3"/>
            <a:endCxn id="115" idx="1"/>
          </p:cNvCxnSpPr>
          <p:nvPr/>
        </p:nvCxnSpPr>
        <p:spPr>
          <a:xfrm flipH="1" rot="10800000">
            <a:off x="2708375" y="2808800"/>
            <a:ext cx="2975700" cy="283200"/>
          </a:xfrm>
          <a:prstGeom prst="straightConnector1">
            <a:avLst/>
          </a:prstGeom>
          <a:noFill/>
          <a:ln cap="flat" cmpd="sng" w="19050">
            <a:solidFill>
              <a:srgbClr val="FF0000"/>
            </a:solidFill>
            <a:prstDash val="dash"/>
            <a:round/>
            <a:headEnd len="med" w="med" type="none"/>
            <a:tailEnd len="med" w="med" type="none"/>
          </a:ln>
        </p:spPr>
      </p:cxnSp>
      <p:sp>
        <p:nvSpPr>
          <p:cNvPr id="118" name="Google Shape;118;p20"/>
          <p:cNvSpPr/>
          <p:nvPr/>
        </p:nvSpPr>
        <p:spPr>
          <a:xfrm>
            <a:off x="2261075" y="1803500"/>
            <a:ext cx="447300" cy="25770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0"/>
          <p:cNvCxnSpPr>
            <a:endCxn id="115" idx="1"/>
          </p:cNvCxnSpPr>
          <p:nvPr/>
        </p:nvCxnSpPr>
        <p:spPr>
          <a:xfrm flipH="1" rot="10800000">
            <a:off x="2004650" y="2808775"/>
            <a:ext cx="3679500" cy="7146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173625" y="491025"/>
            <a:ext cx="5379349" cy="4068189"/>
          </a:xfrm>
          <a:prstGeom prst="rect">
            <a:avLst/>
          </a:prstGeom>
          <a:noFill/>
          <a:ln>
            <a:noFill/>
          </a:ln>
        </p:spPr>
      </p:pic>
      <p:sp>
        <p:nvSpPr>
          <p:cNvPr id="125" name="Google Shape;125;p21"/>
          <p:cNvSpPr txBox="1"/>
          <p:nvPr/>
        </p:nvSpPr>
        <p:spPr>
          <a:xfrm>
            <a:off x="5684150" y="2318700"/>
            <a:ext cx="3336300" cy="11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By filtering assessment grade to include only grades 1-3, you can narrow the dataset to the desired grades. You only need to filter the grades if you did not select grades 1-3 in the initial dropdown section of this report.</a:t>
            </a:r>
            <a:endParaRPr/>
          </a:p>
        </p:txBody>
      </p:sp>
      <p:sp>
        <p:nvSpPr>
          <p:cNvPr id="126" name="Google Shape;126;p21"/>
          <p:cNvSpPr/>
          <p:nvPr/>
        </p:nvSpPr>
        <p:spPr>
          <a:xfrm>
            <a:off x="339525" y="2227700"/>
            <a:ext cx="1209000" cy="2004300"/>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21"/>
          <p:cNvCxnSpPr>
            <a:endCxn id="125" idx="1"/>
          </p:cNvCxnSpPr>
          <p:nvPr/>
        </p:nvCxnSpPr>
        <p:spPr>
          <a:xfrm flipH="1" rot="10800000">
            <a:off x="827450" y="2885700"/>
            <a:ext cx="4856700" cy="954000"/>
          </a:xfrm>
          <a:prstGeom prst="straightConnector1">
            <a:avLst/>
          </a:prstGeom>
          <a:noFill/>
          <a:ln cap="flat" cmpd="sng" w="19050">
            <a:solidFill>
              <a:srgbClr val="FF0000"/>
            </a:solidFill>
            <a:prstDash val="dash"/>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