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5" r:id="rId4"/>
    <p:sldMasterId id="2147483696" r:id="rId5"/>
    <p:sldMasterId id="2147483697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y="5143500" cx="9144000"/>
  <p:notesSz cx="6858000" cy="9144000"/>
  <p:embeddedFontLst>
    <p:embeddedFont>
      <p:font typeface="Copse"/>
      <p:regular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font" Target="fonts/Copse-regular.fntdata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a0906314bc_0_286:notes"/>
          <p:cNvSpPr/>
          <p:nvPr>
            <p:ph idx="2" type="sldImg"/>
          </p:nvPr>
        </p:nvSpPr>
        <p:spPr>
          <a:xfrm>
            <a:off x="2179638" y="630238"/>
            <a:ext cx="2479800" cy="139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ga0906314bc_0_2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ga0906314bc_0_28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a0906314bc_0_295:notes"/>
          <p:cNvSpPr/>
          <p:nvPr>
            <p:ph idx="2" type="sldImg"/>
          </p:nvPr>
        </p:nvSpPr>
        <p:spPr>
          <a:xfrm>
            <a:off x="2179638" y="630238"/>
            <a:ext cx="2479800" cy="139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ga0906314bc_0_2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ga0906314bc_0_29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a0906314bc_0_307:notes"/>
          <p:cNvSpPr/>
          <p:nvPr>
            <p:ph idx="2" type="sldImg"/>
          </p:nvPr>
        </p:nvSpPr>
        <p:spPr>
          <a:xfrm>
            <a:off x="384175" y="685800"/>
            <a:ext cx="6089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ga0906314bc_0_3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ga0906314bc_0_30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a0906314bc_0_3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a0906314bc_0_3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ga0906314bc_0_3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a0906314bc_0_322:notes"/>
          <p:cNvSpPr/>
          <p:nvPr>
            <p:ph idx="2" type="sldImg"/>
          </p:nvPr>
        </p:nvSpPr>
        <p:spPr>
          <a:xfrm>
            <a:off x="384175" y="685800"/>
            <a:ext cx="6089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ga0906314bc_0_3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ga0906314bc_0_3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a0906314bc_0_329:notes"/>
          <p:cNvSpPr/>
          <p:nvPr>
            <p:ph idx="2" type="sldImg"/>
          </p:nvPr>
        </p:nvSpPr>
        <p:spPr>
          <a:xfrm>
            <a:off x="384175" y="685800"/>
            <a:ext cx="6089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7" name="Google Shape;307;ga0906314bc_0_3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ga0906314bc_0_3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a0906314bc_0_336:notes"/>
          <p:cNvSpPr/>
          <p:nvPr>
            <p:ph idx="2" type="sldImg"/>
          </p:nvPr>
        </p:nvSpPr>
        <p:spPr>
          <a:xfrm>
            <a:off x="384175" y="685800"/>
            <a:ext cx="6089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ga0906314bc_0_3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ga0906314bc_0_3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a0906314bc_0_343:notes"/>
          <p:cNvSpPr/>
          <p:nvPr>
            <p:ph idx="2" type="sldImg"/>
          </p:nvPr>
        </p:nvSpPr>
        <p:spPr>
          <a:xfrm>
            <a:off x="384175" y="685800"/>
            <a:ext cx="6089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3" name="Google Shape;323;ga0906314bc_0_3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ga0906314bc_0_3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a0906314bc_0_350:notes"/>
          <p:cNvSpPr/>
          <p:nvPr>
            <p:ph idx="2" type="sldImg"/>
          </p:nvPr>
        </p:nvSpPr>
        <p:spPr>
          <a:xfrm>
            <a:off x="384175" y="685800"/>
            <a:ext cx="6089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ga0906314bc_0_3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ga0906314bc_0_35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head &amp; Content">
  <p:cSld name="Subhead &amp; Conten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/>
        </p:nvSpPr>
        <p:spPr>
          <a:xfrm>
            <a:off x="5892802" y="4883945"/>
            <a:ext cx="28797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5025" lIns="110075" spcFirstLastPara="1" rIns="110075" wrap="square" tIns="550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800" u="none" cap="none" strike="noStrike">
                <a:solidFill>
                  <a:srgbClr val="93959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800" u="none" cap="none" strike="noStrike">
              <a:solidFill>
                <a:srgbClr val="9395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457200" y="1516381"/>
            <a:ext cx="8302800" cy="32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1pPr>
            <a:lvl2pPr indent="-3429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429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31750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2" type="body"/>
          </p:nvPr>
        </p:nvSpPr>
        <p:spPr>
          <a:xfrm>
            <a:off x="466348" y="1040639"/>
            <a:ext cx="82893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Agenda">
  <p:cSld name="1_Agenda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455227" y="473097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1300" lIns="82625" spcFirstLastPara="1" rIns="82625" wrap="square" tIns="413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" name="Google Shape;69;p16"/>
          <p:cNvSpPr txBox="1"/>
          <p:nvPr>
            <p:ph type="title"/>
          </p:nvPr>
        </p:nvSpPr>
        <p:spPr>
          <a:xfrm>
            <a:off x="457202" y="347771"/>
            <a:ext cx="83145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pic>
        <p:nvPicPr>
          <p:cNvPr id="70" name="Google Shape;70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058748" y="3632559"/>
            <a:ext cx="12735056" cy="1351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sela title and text">
  <p:cSld name="msela title and 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/>
          <p:nvPr>
            <p:ph idx="1" type="body"/>
          </p:nvPr>
        </p:nvSpPr>
        <p:spPr>
          <a:xfrm>
            <a:off x="456722" y="1385748"/>
            <a:ext cx="8315100" cy="31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8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b="0" i="0" sz="1600"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" name="Google Shape;80;p18"/>
          <p:cNvSpPr txBox="1"/>
          <p:nvPr>
            <p:ph type="title"/>
          </p:nvPr>
        </p:nvSpPr>
        <p:spPr>
          <a:xfrm>
            <a:off x="455228" y="378979"/>
            <a:ext cx="83145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sela title only">
  <p:cSld name="msela title 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" name="Google Shape;83;p19"/>
          <p:cNvSpPr txBox="1"/>
          <p:nvPr>
            <p:ph type="title"/>
          </p:nvPr>
        </p:nvSpPr>
        <p:spPr>
          <a:xfrm>
            <a:off x="455228" y="400750"/>
            <a:ext cx="83145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sela Title and subead only">
  <p:cSld name="msela Title and subead 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 txBox="1"/>
          <p:nvPr>
            <p:ph idx="1" type="body"/>
          </p:nvPr>
        </p:nvSpPr>
        <p:spPr>
          <a:xfrm>
            <a:off x="466437" y="1040639"/>
            <a:ext cx="82935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" name="Google Shape;90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2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y divider">
  <p:cSld name="Grey divider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/>
          <p:nvPr>
            <p:ph type="title"/>
          </p:nvPr>
        </p:nvSpPr>
        <p:spPr>
          <a:xfrm>
            <a:off x="590872" y="105445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22"/>
          <p:cNvSpPr txBox="1"/>
          <p:nvPr>
            <p:ph idx="1" type="body"/>
          </p:nvPr>
        </p:nvSpPr>
        <p:spPr>
          <a:xfrm>
            <a:off x="611563" y="1964615"/>
            <a:ext cx="82134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8" name="Google Shape;98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" name="Google Shape;100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3" name="Google Shape;103;p24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4" name="Google Shape;104;p24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5" name="Google Shape;105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6" name="Google Shape;106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5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25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11" name="Google Shape;111;p25"/>
          <p:cNvSpPr txBox="1"/>
          <p:nvPr>
            <p:ph idx="2" type="body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2" name="Google Shape;112;p25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13" name="Google Shape;113;p25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4" name="Google Shape;114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2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7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7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25" name="Google Shape;125;p27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26" name="Google Shape;126;p2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2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1" name="Google Shape;131;p28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28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33" name="Google Shape;133;p2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4" name="Google Shape;134;p2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5" name="Google Shape;135;p2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8" name="Google Shape;138;p29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9" name="Google Shape;139;p2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0" name="Google Shape;140;p2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1" name="Google Shape;141;p2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0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4" name="Google Shape;144;p30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5" name="Google Shape;145;p3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6" name="Google Shape;146;p3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7" name="Google Shape;147;p3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6" name="Google Shape;156;p3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7" name="Google Shape;157;p3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8" name="Google Shape;158;p3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sela title and text">
  <p:cSld name="msela title and 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3"/>
          <p:cNvSpPr txBox="1"/>
          <p:nvPr>
            <p:ph idx="1" type="body"/>
          </p:nvPr>
        </p:nvSpPr>
        <p:spPr>
          <a:xfrm>
            <a:off x="456722" y="1385748"/>
            <a:ext cx="8315100" cy="31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8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b="0" i="0" sz="1600"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1" name="Google Shape;161;p3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2" name="Google Shape;162;p33"/>
          <p:cNvSpPr txBox="1"/>
          <p:nvPr>
            <p:ph type="title"/>
          </p:nvPr>
        </p:nvSpPr>
        <p:spPr>
          <a:xfrm>
            <a:off x="455228" y="378979"/>
            <a:ext cx="83145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head &amp; Content">
  <p:cSld name="Subhead &amp; Content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4"/>
          <p:cNvSpPr txBox="1"/>
          <p:nvPr/>
        </p:nvSpPr>
        <p:spPr>
          <a:xfrm>
            <a:off x="5892802" y="4883945"/>
            <a:ext cx="28797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5025" lIns="110075" spcFirstLastPara="1" rIns="110075" wrap="square" tIns="550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800" u="none" cap="none" strike="noStrike">
                <a:solidFill>
                  <a:srgbClr val="93959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800" u="none" cap="none" strike="noStrike">
              <a:solidFill>
                <a:srgbClr val="9395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34"/>
          <p:cNvSpPr txBox="1"/>
          <p:nvPr>
            <p:ph idx="1" type="body"/>
          </p:nvPr>
        </p:nvSpPr>
        <p:spPr>
          <a:xfrm>
            <a:off x="457200" y="1516381"/>
            <a:ext cx="8302800" cy="32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1pPr>
            <a:lvl2pPr indent="-3429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429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31750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6" name="Google Shape;166;p3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7" name="Google Shape;167;p34"/>
          <p:cNvSpPr txBox="1"/>
          <p:nvPr>
            <p:ph idx="2" type="body"/>
          </p:nvPr>
        </p:nvSpPr>
        <p:spPr>
          <a:xfrm>
            <a:off x="466348" y="1040639"/>
            <a:ext cx="82893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0" name="Google Shape;170;p3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1" name="Google Shape;171;p3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sela title only">
  <p:cSld name="msela title only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4" name="Google Shape;174;p36"/>
          <p:cNvSpPr txBox="1"/>
          <p:nvPr>
            <p:ph type="title"/>
          </p:nvPr>
        </p:nvSpPr>
        <p:spPr>
          <a:xfrm>
            <a:off x="455228" y="400750"/>
            <a:ext cx="83145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 and text">
  <p:cSld name="Head and text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37"/>
          <p:cNvGrpSpPr/>
          <p:nvPr/>
        </p:nvGrpSpPr>
        <p:grpSpPr>
          <a:xfrm>
            <a:off x="25888" y="-2"/>
            <a:ext cx="12165992" cy="6857779"/>
            <a:chOff x="0" y="52408"/>
            <a:chExt cx="13004801" cy="9065140"/>
          </a:xfrm>
        </p:grpSpPr>
        <p:pic>
          <p:nvPicPr>
            <p:cNvPr descr="image1.jpg" id="177" name="Google Shape;177;p37"/>
            <p:cNvPicPr preferRelativeResize="0"/>
            <p:nvPr/>
          </p:nvPicPr>
          <p:blipFill rotWithShape="1">
            <a:blip r:embed="rId2">
              <a:alphaModFix/>
            </a:blip>
            <a:srcRect b="6515" l="0" r="0" t="539"/>
            <a:stretch/>
          </p:blipFill>
          <p:spPr>
            <a:xfrm>
              <a:off x="0" y="52408"/>
              <a:ext cx="13004801" cy="90651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8" name="Google Shape;178;p37"/>
            <p:cNvSpPr/>
            <p:nvPr/>
          </p:nvSpPr>
          <p:spPr>
            <a:xfrm>
              <a:off x="1726798" y="3281303"/>
              <a:ext cx="9287100" cy="3386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8075" lIns="18075" spcFirstLastPara="1" rIns="18075" wrap="square" tIns="180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" name="Google Shape;179;p37"/>
          <p:cNvSpPr txBox="1"/>
          <p:nvPr>
            <p:ph idx="1" type="body"/>
          </p:nvPr>
        </p:nvSpPr>
        <p:spPr>
          <a:xfrm>
            <a:off x="456722" y="1385748"/>
            <a:ext cx="8315100" cy="31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8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rtl="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b="0" i="0" sz="1600"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0" name="Google Shape;180;p3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1" name="Google Shape;181;p37"/>
          <p:cNvSpPr txBox="1"/>
          <p:nvPr>
            <p:ph type="title"/>
          </p:nvPr>
        </p:nvSpPr>
        <p:spPr>
          <a:xfrm>
            <a:off x="455228" y="378979"/>
            <a:ext cx="83145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2" name="Google Shape;182;p37"/>
          <p:cNvSpPr/>
          <p:nvPr/>
        </p:nvSpPr>
        <p:spPr>
          <a:xfrm>
            <a:off x="1702319" y="3191068"/>
            <a:ext cx="765000" cy="858300"/>
          </a:xfrm>
          <a:prstGeom prst="ellipse">
            <a:avLst/>
          </a:prstGeom>
          <a:gradFill>
            <a:gsLst>
              <a:gs pos="0">
                <a:srgbClr val="2A4B86"/>
              </a:gs>
              <a:gs pos="48000">
                <a:srgbClr val="4875C5"/>
              </a:gs>
              <a:gs pos="100000">
                <a:srgbClr val="8DA9DB"/>
              </a:gs>
            </a:gsLst>
            <a:path path="circle">
              <a:fillToRect l="100%" t="100%"/>
            </a:path>
            <a:tileRect b="-100%" r="-100%"/>
          </a:gra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Header Subhead and Content">
  <p:cSld name="1_Header Subhead and Content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8"/>
          <p:cNvSpPr txBox="1"/>
          <p:nvPr>
            <p:ph idx="1" type="body"/>
          </p:nvPr>
        </p:nvSpPr>
        <p:spPr>
          <a:xfrm>
            <a:off x="457200" y="1394458"/>
            <a:ext cx="8302800" cy="32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marR="0" rtl="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4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38"/>
          <p:cNvSpPr txBox="1"/>
          <p:nvPr>
            <p:ph idx="2" type="body"/>
          </p:nvPr>
        </p:nvSpPr>
        <p:spPr>
          <a:xfrm>
            <a:off x="459864" y="918746"/>
            <a:ext cx="82935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marR="0" rtl="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4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6" name="Google Shape;186;p38"/>
          <p:cNvSpPr txBox="1"/>
          <p:nvPr>
            <p:ph idx="12" type="sldNum"/>
          </p:nvPr>
        </p:nvSpPr>
        <p:spPr>
          <a:xfrm>
            <a:off x="455227" y="473097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1300" lIns="82625" spcFirstLastPara="1" rIns="82625" wrap="square" tIns="413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7" name="Google Shape;187;p38"/>
          <p:cNvSpPr txBox="1"/>
          <p:nvPr>
            <p:ph type="title"/>
          </p:nvPr>
        </p:nvSpPr>
        <p:spPr>
          <a:xfrm>
            <a:off x="457202" y="347771"/>
            <a:ext cx="83145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y divider">
  <p:cSld name="Grey divider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9"/>
          <p:cNvSpPr txBox="1"/>
          <p:nvPr>
            <p:ph type="title"/>
          </p:nvPr>
        </p:nvSpPr>
        <p:spPr>
          <a:xfrm>
            <a:off x="590872" y="105445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0" name="Google Shape;190;p39"/>
          <p:cNvSpPr txBox="1"/>
          <p:nvPr>
            <p:ph idx="1" type="body"/>
          </p:nvPr>
        </p:nvSpPr>
        <p:spPr>
          <a:xfrm>
            <a:off x="611563" y="1964615"/>
            <a:ext cx="82134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" type="title">
  <p:cSld name="TITLE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sela Title and subead only">
  <p:cSld name="msela Title and subead only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1"/>
          <p:cNvSpPr txBox="1"/>
          <p:nvPr>
            <p:ph idx="1" type="body"/>
          </p:nvPr>
        </p:nvSpPr>
        <p:spPr>
          <a:xfrm>
            <a:off x="466437" y="1040639"/>
            <a:ext cx="82935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5" name="Google Shape;195;p4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6" name="Google Shape;196;p4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2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9" name="Google Shape;199;p42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00" name="Google Shape;200;p4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1" name="Google Shape;201;p4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2" name="Google Shape;202;p4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5" name="Google Shape;205;p4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6" name="Google Shape;206;p4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7" name="Google Shape;207;p4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8" name="Google Shape;208;p4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4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1" name="Google Shape;211;p44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12" name="Google Shape;212;p4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3" name="Google Shape;213;p4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4" name="Google Shape;214;p4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7" name="Google Shape;217;p45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18" name="Google Shape;218;p45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19" name="Google Shape;219;p4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0" name="Google Shape;220;p4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1" name="Google Shape;221;p4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6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4" name="Google Shape;224;p46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25" name="Google Shape;225;p46"/>
          <p:cNvSpPr txBox="1"/>
          <p:nvPr>
            <p:ph idx="2" type="body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6" name="Google Shape;226;p46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27" name="Google Shape;227;p46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8" name="Google Shape;228;p4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9" name="Google Shape;229;p4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0" name="Google Shape;230;p4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7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3" name="Google Shape;233;p47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234" name="Google Shape;234;p47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235" name="Google Shape;235;p4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6" name="Google Shape;236;p4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7" name="Google Shape;237;p4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8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0" name="Google Shape;240;p48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48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242" name="Google Shape;242;p4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3" name="Google Shape;243;p4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4" name="Google Shape;244;p4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7" name="Google Shape;247;p49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8" name="Google Shape;248;p4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9" name="Google Shape;249;p4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0" name="Google Shape;250;p4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0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3" name="Google Shape;253;p50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4" name="Google Shape;254;p5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5" name="Google Shape;255;p5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6" name="Google Shape;256;p5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7.xml"/><Relationship Id="rId6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50" name="Google Shape;150;p3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Google Shape;151;p3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" name="Google Shape;152;p3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Google Shape;153;p3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LD 6 Lesson Cycle 160110 v10.pdf" id="262" name="Google Shape;262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4377" y="-176692"/>
            <a:ext cx="7863119" cy="5827093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51"/>
          <p:cNvSpPr/>
          <p:nvPr/>
        </p:nvSpPr>
        <p:spPr>
          <a:xfrm>
            <a:off x="6618455" y="2401919"/>
            <a:ext cx="897300" cy="145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51"/>
          <p:cNvSpPr txBox="1"/>
          <p:nvPr/>
        </p:nvSpPr>
        <p:spPr>
          <a:xfrm>
            <a:off x="6522589" y="2401920"/>
            <a:ext cx="10890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Deconstruct and analyze components of a complex sentence</a:t>
            </a:r>
            <a:endParaRPr sz="1100"/>
          </a:p>
        </p:txBody>
      </p:sp>
      <p:sp>
        <p:nvSpPr>
          <p:cNvPr id="265" name="Google Shape;265;p51"/>
          <p:cNvSpPr txBox="1"/>
          <p:nvPr/>
        </p:nvSpPr>
        <p:spPr>
          <a:xfrm>
            <a:off x="2471231" y="460575"/>
            <a:ext cx="6159300" cy="3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0000"/>
                </a:solidFill>
                <a:latin typeface="Copse"/>
                <a:ea typeface="Copse"/>
                <a:cs typeface="Copse"/>
                <a:sym typeface="Copse"/>
              </a:rPr>
              <a:t>DISTANCE LEARNING - each lesson taught over 2 days</a:t>
            </a:r>
            <a:endParaRPr sz="1900">
              <a:solidFill>
                <a:srgbClr val="FF0000"/>
              </a:solidFill>
              <a:latin typeface="Copse"/>
              <a:ea typeface="Copse"/>
              <a:cs typeface="Copse"/>
              <a:sym typeface="Copse"/>
            </a:endParaRPr>
          </a:p>
        </p:txBody>
      </p:sp>
      <p:sp>
        <p:nvSpPr>
          <p:cNvPr id="266" name="Google Shape;266;p51"/>
          <p:cNvSpPr/>
          <p:nvPr/>
        </p:nvSpPr>
        <p:spPr>
          <a:xfrm>
            <a:off x="2126194" y="888656"/>
            <a:ext cx="5485200" cy="4210800"/>
          </a:xfrm>
          <a:prstGeom prst="rect">
            <a:avLst/>
          </a:prstGeom>
          <a:noFill/>
          <a:ln cap="flat" cmpd="sng" w="1143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2"/>
          <p:cNvSpPr txBox="1"/>
          <p:nvPr/>
        </p:nvSpPr>
        <p:spPr>
          <a:xfrm>
            <a:off x="771900" y="765619"/>
            <a:ext cx="3008400" cy="158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50" spcFirstLastPara="1" rIns="91350" wrap="square" tIns="456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3000"/>
              <a:buFont typeface="Arial"/>
              <a:buNone/>
            </a:pPr>
            <a:r>
              <a:rPr lang="en" sz="3000">
                <a:solidFill>
                  <a:srgbClr val="FF8000"/>
                </a:solidFill>
              </a:rPr>
              <a:t>In-Person:</a:t>
            </a:r>
            <a:endParaRPr sz="3000">
              <a:solidFill>
                <a:srgbClr val="FF8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3000"/>
              <a:buFont typeface="Arial"/>
              <a:buNone/>
            </a:pPr>
            <a:r>
              <a:rPr lang="en" sz="30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6-Lesson Cycle in a Sub-Unit</a:t>
            </a:r>
            <a:endParaRPr sz="3000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3000"/>
              <a:buFont typeface="Arial"/>
              <a:buNone/>
            </a:pPr>
            <a:r>
              <a:t/>
            </a:r>
            <a:endParaRPr sz="3000">
              <a:solidFill>
                <a:srgbClr val="FF8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3000"/>
              <a:buFont typeface="Arial"/>
              <a:buNone/>
            </a:pPr>
            <a:r>
              <a:t/>
            </a:r>
            <a:endParaRPr sz="3000">
              <a:solidFill>
                <a:srgbClr val="FF8000"/>
              </a:solidFill>
            </a:endParaRPr>
          </a:p>
        </p:txBody>
      </p:sp>
      <p:pic>
        <p:nvPicPr>
          <p:cNvPr id="273" name="Google Shape;273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93978" y="-32194"/>
            <a:ext cx="3895778" cy="2583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82806" y="2738162"/>
            <a:ext cx="3889043" cy="25838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5" name="Google Shape;275;p52"/>
          <p:cNvCxnSpPr/>
          <p:nvPr/>
        </p:nvCxnSpPr>
        <p:spPr>
          <a:xfrm>
            <a:off x="3983966" y="2656658"/>
            <a:ext cx="4294800" cy="0"/>
          </a:xfrm>
          <a:prstGeom prst="straightConnector1">
            <a:avLst/>
          </a:prstGeom>
          <a:noFill/>
          <a:ln cap="flat" cmpd="sng" w="38100">
            <a:solidFill>
              <a:srgbClr val="19B7EB"/>
            </a:solidFill>
            <a:prstDash val="dashDot"/>
            <a:miter lim="800000"/>
            <a:headEnd len="sm" w="sm" type="none"/>
            <a:tailEnd len="sm" w="sm" type="none"/>
          </a:ln>
        </p:spPr>
      </p:cxnSp>
      <p:sp>
        <p:nvSpPr>
          <p:cNvPr id="276" name="Google Shape;276;p52"/>
          <p:cNvSpPr txBox="1"/>
          <p:nvPr/>
        </p:nvSpPr>
        <p:spPr>
          <a:xfrm>
            <a:off x="771900" y="1926000"/>
            <a:ext cx="2875200" cy="19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3000"/>
              <a:buFont typeface="Arial"/>
              <a:buNone/>
            </a:pPr>
            <a:r>
              <a:rPr lang="en" sz="3000">
                <a:solidFill>
                  <a:srgbClr val="FF8000"/>
                </a:solidFill>
              </a:rPr>
              <a:t>Distance Learning:</a:t>
            </a:r>
            <a:endParaRPr sz="3000">
              <a:solidFill>
                <a:srgbClr val="FF8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3000"/>
              <a:buFont typeface="Arial"/>
              <a:buNone/>
            </a:pPr>
            <a:r>
              <a:rPr lang="en" sz="3000">
                <a:solidFill>
                  <a:srgbClr val="FF8000"/>
                </a:solidFill>
              </a:rPr>
              <a:t>5-Lesson Cycle in a Sub-Unit 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52"/>
          <p:cNvSpPr/>
          <p:nvPr/>
        </p:nvSpPr>
        <p:spPr>
          <a:xfrm>
            <a:off x="4234688" y="107494"/>
            <a:ext cx="1169400" cy="10287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52"/>
          <p:cNvSpPr/>
          <p:nvPr/>
        </p:nvSpPr>
        <p:spPr>
          <a:xfrm>
            <a:off x="4234688" y="2847844"/>
            <a:ext cx="1169400" cy="10287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52"/>
          <p:cNvSpPr txBox="1"/>
          <p:nvPr/>
        </p:nvSpPr>
        <p:spPr>
          <a:xfrm>
            <a:off x="771900" y="3794194"/>
            <a:ext cx="28944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3000">
                <a:solidFill>
                  <a:srgbClr val="FF8000"/>
                </a:solidFill>
              </a:rPr>
              <a:t>(one cycle will span 10 days)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3"/>
          <p:cNvSpPr/>
          <p:nvPr/>
        </p:nvSpPr>
        <p:spPr>
          <a:xfrm>
            <a:off x="1230761" y="1730377"/>
            <a:ext cx="6523800" cy="178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53"/>
          <p:cNvSpPr txBox="1"/>
          <p:nvPr/>
        </p:nvSpPr>
        <p:spPr>
          <a:xfrm>
            <a:off x="701613" y="1261523"/>
            <a:ext cx="7921200" cy="35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79400" lvl="0" marL="279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Char char="•"/>
            </a:pPr>
            <a:r>
              <a:rPr b="1" lang="en" sz="1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Lesson is teacher-facing only</a:t>
            </a:r>
            <a:r>
              <a:rPr lang="en" sz="1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—PDF</a:t>
            </a:r>
            <a:endParaRPr sz="1100"/>
          </a:p>
          <a:p>
            <a:pPr indent="-279400" lvl="0" marL="279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Char char="•"/>
            </a:pPr>
            <a:r>
              <a:rPr lang="en" sz="1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Off-</a:t>
            </a:r>
            <a:r>
              <a:rPr lang="en" sz="1600">
                <a:solidFill>
                  <a:srgbClr val="262626"/>
                </a:solidFill>
              </a:rPr>
              <a:t>tablet</a:t>
            </a:r>
            <a:r>
              <a:rPr lang="en" sz="1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experience where students put screens away and practice oral language skills via debate, oral presentation, interview, and collaborative writing.</a:t>
            </a:r>
            <a:endParaRPr sz="1100"/>
          </a:p>
          <a:p>
            <a:pPr indent="-177800" lvl="0" marL="279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Focus Areas:</a:t>
            </a:r>
            <a:endParaRPr sz="1100"/>
          </a:p>
          <a:p>
            <a:pPr indent="-279400" lvl="0" marL="279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Char char="•"/>
            </a:pPr>
            <a:r>
              <a:rPr lang="en" sz="1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Build background on texts: Students explore, examine, and discuss context related to the core text and their personal lives. </a:t>
            </a:r>
            <a:endParaRPr sz="1100"/>
          </a:p>
          <a:p>
            <a:pPr indent="-279400" lvl="0" marL="279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Char char="•"/>
            </a:pPr>
            <a:r>
              <a:rPr lang="en" sz="1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Analyze language: Students work independently or in pairs/groups to figure out the meaning of challenging words, phrases, and concepts from the core text.</a:t>
            </a:r>
            <a:endParaRPr sz="1100"/>
          </a:p>
          <a:p>
            <a:pPr indent="-279400" lvl="0" marL="279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Char char="•"/>
            </a:pPr>
            <a:r>
              <a:rPr lang="en" sz="1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Produce language: Students work in pairs/groups to improve conversation and oral presentation skills, and learn how to be an active listener and presenter.</a:t>
            </a:r>
            <a:r>
              <a:rPr lang="en" sz="1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53"/>
          <p:cNvSpPr txBox="1"/>
          <p:nvPr/>
        </p:nvSpPr>
        <p:spPr>
          <a:xfrm>
            <a:off x="461006" y="236326"/>
            <a:ext cx="6902400" cy="9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50" spcFirstLastPara="1" rIns="91350" wrap="square" tIns="456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3000"/>
              <a:buFont typeface="Arial"/>
              <a:buNone/>
            </a:pPr>
            <a:r>
              <a:rPr lang="en" sz="30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Lesson Cycle</a:t>
            </a:r>
            <a:endParaRPr sz="30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9B7EB"/>
              </a:buClr>
              <a:buSzPts val="2400"/>
              <a:buFont typeface="Arial"/>
              <a:buNone/>
            </a:pPr>
            <a:r>
              <a:rPr lang="en" sz="2400">
                <a:solidFill>
                  <a:srgbClr val="19B7EB"/>
                </a:solidFill>
                <a:latin typeface="Arial"/>
                <a:ea typeface="Arial"/>
                <a:cs typeface="Arial"/>
                <a:sym typeface="Arial"/>
              </a:rPr>
              <a:t>Lesson 1: Conversation &amp; Collaboration</a:t>
            </a:r>
            <a:endParaRPr sz="1100"/>
          </a:p>
        </p:txBody>
      </p:sp>
      <p:sp>
        <p:nvSpPr>
          <p:cNvPr id="288" name="Google Shape;288;p53"/>
          <p:cNvSpPr txBox="1"/>
          <p:nvPr/>
        </p:nvSpPr>
        <p:spPr>
          <a:xfrm>
            <a:off x="5742619" y="171394"/>
            <a:ext cx="3226800" cy="4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900">
                <a:solidFill>
                  <a:srgbClr val="FF0000"/>
                </a:solidFill>
                <a:latin typeface="Copse"/>
                <a:ea typeface="Copse"/>
                <a:cs typeface="Copse"/>
                <a:sym typeface="Copse"/>
              </a:rPr>
              <a:t>DISTANCE LEARNING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53"/>
          <p:cNvSpPr txBox="1"/>
          <p:nvPr/>
        </p:nvSpPr>
        <p:spPr>
          <a:xfrm>
            <a:off x="6304875" y="535613"/>
            <a:ext cx="25431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900">
                <a:solidFill>
                  <a:srgbClr val="FF0000"/>
                </a:solidFill>
                <a:latin typeface="Copse"/>
                <a:ea typeface="Copse"/>
                <a:cs typeface="Copse"/>
                <a:sym typeface="Copse"/>
              </a:rPr>
              <a:t>OMIT THIS LESSON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2"/>
                </a:solidFill>
              </a:rPr>
              <a:t>Remote Resources - Conversation &amp; Collaboration</a:t>
            </a:r>
            <a:endParaRPr sz="3000">
              <a:solidFill>
                <a:schemeClr val="accent2"/>
              </a:solidFill>
            </a:endParaRPr>
          </a:p>
        </p:txBody>
      </p:sp>
      <p:pic>
        <p:nvPicPr>
          <p:cNvPr id="296" name="Google Shape;296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3828" y="1268119"/>
            <a:ext cx="5036344" cy="3643313"/>
          </a:xfrm>
          <a:prstGeom prst="rect">
            <a:avLst/>
          </a:prstGeom>
          <a:noFill/>
          <a:ln cap="flat" cmpd="sng" w="38100">
            <a:solidFill>
              <a:srgbClr val="F3732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5"/>
          <p:cNvSpPr txBox="1"/>
          <p:nvPr/>
        </p:nvSpPr>
        <p:spPr>
          <a:xfrm>
            <a:off x="833194" y="1161751"/>
            <a:ext cx="7298400" cy="24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0000"/>
                </a:solidFill>
              </a:rPr>
              <a:t>Day 1</a:t>
            </a:r>
            <a:endParaRPr sz="1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Calibri"/>
              <a:buAutoNum type="arabicPeriod"/>
            </a:pPr>
            <a:r>
              <a:rPr lang="en" sz="1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Text Passage 1 and Vocabulary 1 </a:t>
            </a:r>
            <a:r>
              <a:rPr lang="en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(choose 2 words)</a:t>
            </a:r>
            <a:endParaRPr sz="1100">
              <a:solidFill>
                <a:srgbClr val="FF0000"/>
              </a:solidFill>
            </a:endParaRPr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sz="16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Calibri"/>
              <a:buAutoNum type="arabicPeriod"/>
            </a:pPr>
            <a:r>
              <a:rPr lang="en" sz="1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Comprehension questions on passage: Who, What, Where, etc.</a:t>
            </a:r>
            <a:endParaRPr sz="16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62626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0000"/>
                </a:solidFill>
              </a:rPr>
              <a:t>Day 2</a:t>
            </a:r>
            <a:endParaRPr sz="1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AutoNum type="arabicPeriod"/>
            </a:pPr>
            <a:r>
              <a:rPr lang="en" sz="1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Write for Conversation prompt: narrative writing about a theme from the text</a:t>
            </a:r>
            <a:endParaRPr sz="1100"/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sz="16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AutoNum type="arabicPeriod"/>
            </a:pPr>
            <a:r>
              <a:rPr lang="en" sz="1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Share: give feedback</a:t>
            </a:r>
            <a:endParaRPr sz="1100"/>
          </a:p>
        </p:txBody>
      </p:sp>
      <p:sp>
        <p:nvSpPr>
          <p:cNvPr id="303" name="Google Shape;303;p55"/>
          <p:cNvSpPr txBox="1"/>
          <p:nvPr/>
        </p:nvSpPr>
        <p:spPr>
          <a:xfrm>
            <a:off x="461006" y="236326"/>
            <a:ext cx="6902400" cy="9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50" spcFirstLastPara="1" rIns="91350" wrap="square" tIns="456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3000"/>
              <a:buFont typeface="Arial"/>
              <a:buNone/>
            </a:pPr>
            <a:r>
              <a:rPr lang="en" sz="30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Lesson Cycle</a:t>
            </a:r>
            <a:endParaRPr sz="30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9B7EB"/>
              </a:buClr>
              <a:buSzPts val="2400"/>
              <a:buFont typeface="Arial"/>
              <a:buNone/>
            </a:pPr>
            <a:r>
              <a:rPr lang="en" sz="2400">
                <a:solidFill>
                  <a:srgbClr val="19B7EB"/>
                </a:solidFill>
                <a:latin typeface="Arial"/>
                <a:ea typeface="Arial"/>
                <a:cs typeface="Arial"/>
                <a:sym typeface="Arial"/>
              </a:rPr>
              <a:t>Lesson</a:t>
            </a:r>
            <a:r>
              <a:rPr lang="en" sz="2400">
                <a:solidFill>
                  <a:srgbClr val="19B7EB"/>
                </a:solidFill>
              </a:rPr>
              <a:t> </a:t>
            </a:r>
            <a:r>
              <a:rPr lang="en" sz="2400">
                <a:solidFill>
                  <a:srgbClr val="19B7EB"/>
                </a:solidFill>
                <a:latin typeface="Arial"/>
                <a:ea typeface="Arial"/>
                <a:cs typeface="Arial"/>
                <a:sym typeface="Arial"/>
              </a:rPr>
              <a:t>2: Connect to Text</a:t>
            </a:r>
            <a:endParaRPr sz="1100"/>
          </a:p>
        </p:txBody>
      </p:sp>
      <p:sp>
        <p:nvSpPr>
          <p:cNvPr id="304" name="Google Shape;304;p55"/>
          <p:cNvSpPr txBox="1"/>
          <p:nvPr/>
        </p:nvSpPr>
        <p:spPr>
          <a:xfrm>
            <a:off x="5653163" y="286406"/>
            <a:ext cx="3117900" cy="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900">
                <a:solidFill>
                  <a:srgbClr val="FF0000"/>
                </a:solidFill>
                <a:latin typeface="Copse"/>
                <a:ea typeface="Copse"/>
                <a:cs typeface="Copse"/>
                <a:sym typeface="Copse"/>
              </a:rPr>
              <a:t>DISTANCE LEARNING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6"/>
          <p:cNvSpPr txBox="1"/>
          <p:nvPr/>
        </p:nvSpPr>
        <p:spPr>
          <a:xfrm>
            <a:off x="827794" y="1232046"/>
            <a:ext cx="7221900" cy="30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0000"/>
                </a:solidFill>
              </a:rPr>
              <a:t>Day 3</a:t>
            </a:r>
            <a:endParaRPr sz="1600">
              <a:solidFill>
                <a:srgbClr val="FF0000"/>
              </a:solidFill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Calibri"/>
              <a:buAutoNum type="arabicPeriod"/>
            </a:pPr>
            <a:r>
              <a:rPr lang="en" sz="1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Text Passage 1 and Vocabulary 1 </a:t>
            </a:r>
            <a:r>
              <a:rPr lang="en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(choose same 2 words)</a:t>
            </a:r>
            <a:endParaRPr sz="1100">
              <a:solidFill>
                <a:srgbClr val="FF0000"/>
              </a:solidFill>
            </a:endParaRPr>
          </a:p>
          <a:p>
            <a:pPr indent="-2413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sz="16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Calibri"/>
              <a:buAutoNum type="arabicPeriod"/>
            </a:pPr>
            <a:r>
              <a:rPr lang="en" sz="1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Discussion of passage: support your opinion about the text passage using textual evidence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sz="1600">
              <a:solidFill>
                <a:srgbClr val="262626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" sz="1600">
                <a:solidFill>
                  <a:srgbClr val="FF0000"/>
                </a:solidFill>
              </a:rPr>
              <a:t>Day 4</a:t>
            </a:r>
            <a:endParaRPr sz="1600">
              <a:solidFill>
                <a:srgbClr val="FF0000"/>
              </a:solidFill>
            </a:endParaRPr>
          </a:p>
          <a:p>
            <a:pPr indent="-2667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AutoNum type="arabicPeriod"/>
            </a:pPr>
            <a:r>
              <a:rPr lang="en" sz="1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Write: support your ideas in writing about the text passage</a:t>
            </a:r>
            <a:endParaRPr sz="1100"/>
          </a:p>
          <a:p>
            <a:pPr indent="-2413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sz="16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AutoNum type="arabicPeriod"/>
            </a:pPr>
            <a:r>
              <a:rPr lang="en" sz="1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Share: give feedback</a:t>
            </a:r>
            <a:endParaRPr sz="1100"/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sz="16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56"/>
          <p:cNvSpPr txBox="1"/>
          <p:nvPr/>
        </p:nvSpPr>
        <p:spPr>
          <a:xfrm>
            <a:off x="461006" y="236326"/>
            <a:ext cx="6902400" cy="9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50" spcFirstLastPara="1" rIns="91350" wrap="square" tIns="456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3000"/>
              <a:buFont typeface="Arial"/>
              <a:buNone/>
            </a:pPr>
            <a:r>
              <a:rPr lang="en" sz="30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Lesson Cycle</a:t>
            </a:r>
            <a:endParaRPr sz="30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9B7EB"/>
              </a:buClr>
              <a:buSzPts val="2400"/>
              <a:buFont typeface="Arial"/>
              <a:buNone/>
            </a:pPr>
            <a:r>
              <a:rPr lang="en" sz="2400">
                <a:solidFill>
                  <a:srgbClr val="19B7EB"/>
                </a:solidFill>
                <a:latin typeface="Arial"/>
                <a:ea typeface="Arial"/>
                <a:cs typeface="Arial"/>
                <a:sym typeface="Arial"/>
              </a:rPr>
              <a:t>Lesson 3: Respond to Text</a:t>
            </a:r>
            <a:endParaRPr sz="1100"/>
          </a:p>
        </p:txBody>
      </p:sp>
      <p:sp>
        <p:nvSpPr>
          <p:cNvPr id="312" name="Google Shape;312;p56"/>
          <p:cNvSpPr txBox="1"/>
          <p:nvPr/>
        </p:nvSpPr>
        <p:spPr>
          <a:xfrm>
            <a:off x="5435925" y="407794"/>
            <a:ext cx="3105300" cy="6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900">
                <a:solidFill>
                  <a:srgbClr val="FF0000"/>
                </a:solidFill>
                <a:latin typeface="Copse"/>
                <a:ea typeface="Copse"/>
                <a:cs typeface="Copse"/>
                <a:sym typeface="Copse"/>
              </a:rPr>
              <a:t>DISTANCE LEARNING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7"/>
          <p:cNvSpPr txBox="1"/>
          <p:nvPr/>
        </p:nvSpPr>
        <p:spPr>
          <a:xfrm>
            <a:off x="827558" y="1762321"/>
            <a:ext cx="7222200" cy="22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0000"/>
                </a:solidFill>
              </a:rPr>
              <a:t>Day 5</a:t>
            </a:r>
            <a:endParaRPr sz="1600">
              <a:solidFill>
                <a:srgbClr val="FF0000"/>
              </a:solidFill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Calibri"/>
              <a:buAutoNum type="arabicPeriod"/>
            </a:pPr>
            <a:r>
              <a:rPr lang="en" sz="1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Text Passage 2 and Vocabulary 2 </a:t>
            </a:r>
            <a:r>
              <a:rPr lang="en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(choose 2 words)</a:t>
            </a:r>
            <a:endParaRPr sz="1100">
              <a:solidFill>
                <a:srgbClr val="FF0000"/>
              </a:solidFill>
            </a:endParaRPr>
          </a:p>
          <a:p>
            <a:pPr indent="-2413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sz="16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Calibri"/>
              <a:buAutoNum type="arabicPeriod"/>
            </a:pPr>
            <a:r>
              <a:rPr lang="en" sz="1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Comprehension questions on passage: Who, What, Where, etc.</a:t>
            </a:r>
            <a:endParaRPr sz="16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62626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0000"/>
                </a:solidFill>
              </a:rPr>
              <a:t>Day 6</a:t>
            </a:r>
            <a:endParaRPr sz="1600">
              <a:solidFill>
                <a:srgbClr val="FF0000"/>
              </a:solidFill>
            </a:endParaRPr>
          </a:p>
          <a:p>
            <a:pPr indent="-2667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AutoNum type="arabicPeriod"/>
            </a:pPr>
            <a:r>
              <a:rPr lang="en" sz="1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Language: practice grammar skill and then apply grammar skill in writing </a:t>
            </a:r>
            <a:endParaRPr sz="1100"/>
          </a:p>
          <a:p>
            <a:pPr indent="-2413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sz="16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AutoNum type="arabicPeriod"/>
            </a:pPr>
            <a:r>
              <a:rPr lang="en" sz="1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Share: give feedback</a:t>
            </a:r>
            <a:endParaRPr sz="1100"/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sz="16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57"/>
          <p:cNvSpPr txBox="1"/>
          <p:nvPr/>
        </p:nvSpPr>
        <p:spPr>
          <a:xfrm>
            <a:off x="461006" y="236326"/>
            <a:ext cx="8930700" cy="9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50" spcFirstLastPara="1" rIns="91350" wrap="square" tIns="456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3000"/>
              <a:buFont typeface="Arial"/>
              <a:buNone/>
            </a:pPr>
            <a:r>
              <a:rPr lang="en" sz="30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Lesson Cycle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9B7EB"/>
              </a:buClr>
              <a:buSzPts val="2400"/>
              <a:buFont typeface="Arial"/>
              <a:buNone/>
            </a:pPr>
            <a:r>
              <a:rPr lang="en" sz="2400">
                <a:solidFill>
                  <a:srgbClr val="19B7EB"/>
                </a:solidFill>
                <a:latin typeface="Arial"/>
                <a:ea typeface="Arial"/>
                <a:cs typeface="Arial"/>
                <a:sym typeface="Arial"/>
              </a:rPr>
              <a:t>Lesson 4: Respond to Text &amp; Language (similar to Lesson 2)</a:t>
            </a:r>
            <a:endParaRPr sz="1100"/>
          </a:p>
        </p:txBody>
      </p:sp>
      <p:sp>
        <p:nvSpPr>
          <p:cNvPr id="320" name="Google Shape;320;p57"/>
          <p:cNvSpPr txBox="1"/>
          <p:nvPr/>
        </p:nvSpPr>
        <p:spPr>
          <a:xfrm>
            <a:off x="4963106" y="152231"/>
            <a:ext cx="3411900" cy="5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900">
                <a:solidFill>
                  <a:srgbClr val="FF0000"/>
                </a:solidFill>
                <a:latin typeface="Copse"/>
                <a:ea typeface="Copse"/>
                <a:cs typeface="Copse"/>
                <a:sym typeface="Copse"/>
              </a:rPr>
              <a:t>DISTANCE LEARNING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8"/>
          <p:cNvSpPr txBox="1"/>
          <p:nvPr/>
        </p:nvSpPr>
        <p:spPr>
          <a:xfrm>
            <a:off x="827552" y="1762323"/>
            <a:ext cx="7118700" cy="25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0000"/>
                </a:solidFill>
              </a:rPr>
              <a:t>Day 7</a:t>
            </a:r>
            <a:endParaRPr sz="1600">
              <a:solidFill>
                <a:srgbClr val="FF0000"/>
              </a:solidFill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Calibri"/>
              <a:buAutoNum type="arabicPeriod"/>
            </a:pPr>
            <a:r>
              <a:rPr lang="en" sz="1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Text Passage 2 and Vocabulary 2 </a:t>
            </a:r>
            <a:r>
              <a:rPr lang="en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(choose same 2 words)</a:t>
            </a:r>
            <a:endParaRPr sz="1100">
              <a:solidFill>
                <a:srgbClr val="FF0000"/>
              </a:solidFill>
            </a:endParaRPr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sz="16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Calibri"/>
              <a:buAutoNum type="arabicPeriod"/>
            </a:pPr>
            <a:r>
              <a:rPr lang="en" sz="1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Discussion of passage: support your opinion about the text passage using textual evidence</a:t>
            </a:r>
            <a:endParaRPr sz="1100"/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sz="16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0000"/>
                </a:solidFill>
              </a:rPr>
              <a:t>Day 8</a:t>
            </a:r>
            <a:endParaRPr sz="1600">
              <a:solidFill>
                <a:srgbClr val="FF0000"/>
              </a:solidFill>
            </a:endParaRPr>
          </a:p>
          <a:p>
            <a:pPr indent="-2667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AutoNum type="arabicPeriod"/>
            </a:pPr>
            <a:r>
              <a:rPr lang="en" sz="1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Language: practice grammar skill and then apply grammar skill in writing </a:t>
            </a:r>
            <a:endParaRPr sz="1100"/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sz="16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AutoNum type="arabicPeriod"/>
            </a:pPr>
            <a:r>
              <a:rPr lang="en" sz="1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Share: give feedback</a:t>
            </a:r>
            <a:endParaRPr sz="1100"/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sz="16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58"/>
          <p:cNvSpPr txBox="1"/>
          <p:nvPr/>
        </p:nvSpPr>
        <p:spPr>
          <a:xfrm>
            <a:off x="461006" y="236326"/>
            <a:ext cx="8510700" cy="9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50" spcFirstLastPara="1" rIns="91350" wrap="square" tIns="456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3000"/>
              <a:buFont typeface="Arial"/>
              <a:buNone/>
            </a:pPr>
            <a:r>
              <a:rPr lang="en" sz="30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Lesson Cycle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9B7EB"/>
              </a:buClr>
              <a:buSzPts val="2400"/>
              <a:buFont typeface="Arial"/>
              <a:buNone/>
            </a:pPr>
            <a:r>
              <a:rPr lang="en" sz="2400">
                <a:solidFill>
                  <a:srgbClr val="19B7EB"/>
                </a:solidFill>
                <a:latin typeface="Arial"/>
                <a:ea typeface="Arial"/>
                <a:cs typeface="Arial"/>
                <a:sym typeface="Arial"/>
              </a:rPr>
              <a:t>Lesson 5: Respond to Text &amp; Language (similar to Lesson 3)</a:t>
            </a:r>
            <a:endParaRPr sz="1100"/>
          </a:p>
        </p:txBody>
      </p:sp>
      <p:sp>
        <p:nvSpPr>
          <p:cNvPr id="328" name="Google Shape;328;p58"/>
          <p:cNvSpPr txBox="1"/>
          <p:nvPr/>
        </p:nvSpPr>
        <p:spPr>
          <a:xfrm>
            <a:off x="4675575" y="165000"/>
            <a:ext cx="38721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900">
                <a:solidFill>
                  <a:srgbClr val="FF0000"/>
                </a:solidFill>
                <a:latin typeface="Copse"/>
                <a:ea typeface="Copse"/>
                <a:cs typeface="Copse"/>
                <a:sym typeface="Copse"/>
              </a:rPr>
              <a:t>DISTANCE LEARNING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9"/>
          <p:cNvSpPr txBox="1"/>
          <p:nvPr/>
        </p:nvSpPr>
        <p:spPr>
          <a:xfrm>
            <a:off x="827551" y="1762323"/>
            <a:ext cx="7697400" cy="20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0000"/>
                </a:solidFill>
              </a:rPr>
              <a:t>Day 9</a:t>
            </a:r>
            <a:endParaRPr sz="1600">
              <a:solidFill>
                <a:srgbClr val="FF0000"/>
              </a:solidFill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Calibri"/>
              <a:buAutoNum type="arabicPeriod"/>
            </a:pPr>
            <a:r>
              <a:rPr lang="en" sz="1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Text Passage 1 or 2</a:t>
            </a:r>
            <a:endParaRPr sz="1100"/>
          </a:p>
          <a:p>
            <a:pPr indent="-2413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sz="16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Calibri"/>
              <a:buAutoNum type="arabicPeriod"/>
            </a:pPr>
            <a:r>
              <a:rPr lang="en" sz="1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Unpack a complex sentence: identify subject and predicate to make meaning of the sentence</a:t>
            </a:r>
            <a:endParaRPr sz="1100"/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sz="16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0000"/>
                </a:solidFill>
              </a:rPr>
              <a:t>Day 10</a:t>
            </a:r>
            <a:endParaRPr sz="1600">
              <a:solidFill>
                <a:srgbClr val="FF0000"/>
              </a:solidFill>
            </a:endParaRPr>
          </a:p>
          <a:p>
            <a:pPr indent="-2667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AutoNum type="arabicPeriod"/>
            </a:pPr>
            <a:r>
              <a:rPr lang="en" sz="1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Revision: revise a sentence and add more detail to describe the subject</a:t>
            </a:r>
            <a:endParaRPr sz="1100"/>
          </a:p>
          <a:p>
            <a:pPr indent="-2413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sz="16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AutoNum type="arabicPeriod"/>
            </a:pPr>
            <a:r>
              <a:rPr lang="en" sz="1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Share: give feedback</a:t>
            </a:r>
            <a:endParaRPr sz="1100"/>
          </a:p>
        </p:txBody>
      </p:sp>
      <p:sp>
        <p:nvSpPr>
          <p:cNvPr id="335" name="Google Shape;335;p59"/>
          <p:cNvSpPr txBox="1"/>
          <p:nvPr/>
        </p:nvSpPr>
        <p:spPr>
          <a:xfrm>
            <a:off x="461006" y="236326"/>
            <a:ext cx="7767000" cy="9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50" spcFirstLastPara="1" rIns="91350" wrap="square" tIns="456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3000"/>
              <a:buFont typeface="Arial"/>
              <a:buNone/>
            </a:pPr>
            <a:r>
              <a:rPr lang="en" sz="30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Lesson Cycle</a:t>
            </a:r>
            <a:endParaRPr sz="30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9B7EB"/>
              </a:buClr>
              <a:buSzPts val="2400"/>
              <a:buFont typeface="Arial"/>
              <a:buNone/>
            </a:pPr>
            <a:r>
              <a:rPr lang="en" sz="2400">
                <a:solidFill>
                  <a:srgbClr val="19B7EB"/>
                </a:solidFill>
                <a:latin typeface="Arial"/>
                <a:ea typeface="Arial"/>
                <a:cs typeface="Arial"/>
                <a:sym typeface="Arial"/>
              </a:rPr>
              <a:t>Lesson 6: Unpack a Super Sentence</a:t>
            </a:r>
            <a:endParaRPr sz="1100"/>
          </a:p>
        </p:txBody>
      </p:sp>
      <p:sp>
        <p:nvSpPr>
          <p:cNvPr id="336" name="Google Shape;336;p59"/>
          <p:cNvSpPr txBox="1"/>
          <p:nvPr/>
        </p:nvSpPr>
        <p:spPr>
          <a:xfrm>
            <a:off x="5998181" y="267225"/>
            <a:ext cx="2881500" cy="6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900">
                <a:solidFill>
                  <a:srgbClr val="FF0000"/>
                </a:solidFill>
                <a:latin typeface="Copse"/>
                <a:ea typeface="Copse"/>
                <a:cs typeface="Copse"/>
                <a:sym typeface="Copse"/>
              </a:rPr>
              <a:t>DISTANCE LEARNING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